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91" roundtripDataSignature="AMtx7mgvQRMmT87343u/AwoACONhJLHp9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customschemas.google.com/relationships/presentationmetadata" Target="metadata"/><Relationship Id="rId90" Type="http://schemas.openxmlformats.org/officeDocument/2006/relationships/slide" Target="slides/slide85.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8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8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8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8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9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9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9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9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9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9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9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8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8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8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 name="Shape 27"/>
        <p:cNvGrpSpPr/>
        <p:nvPr/>
      </p:nvGrpSpPr>
      <p:grpSpPr>
        <a:xfrm>
          <a:off x="0" y="0"/>
          <a:ext cx="0" cy="0"/>
          <a:chOff x="0" y="0"/>
          <a:chExt cx="0" cy="0"/>
        </a:xfrm>
      </p:grpSpPr>
      <p:sp>
        <p:nvSpPr>
          <p:cNvPr id="28" name="Google Shape;28;p8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89"/>
          <p:cNvSpPr/>
          <p:nvPr>
            <p:ph idx="2" type="pic"/>
          </p:nvPr>
        </p:nvSpPr>
        <p:spPr>
          <a:xfrm>
            <a:off x="1792288" y="612775"/>
            <a:ext cx="5486400" cy="4114800"/>
          </a:xfrm>
          <a:prstGeom prst="rect">
            <a:avLst/>
          </a:prstGeom>
          <a:noFill/>
          <a:ln>
            <a:noFill/>
          </a:ln>
        </p:spPr>
      </p:sp>
      <p:sp>
        <p:nvSpPr>
          <p:cNvPr id="30" name="Google Shape;30;p8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1" name="Google Shape;31;p8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8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8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 name="Shape 34"/>
        <p:cNvGrpSpPr/>
        <p:nvPr/>
      </p:nvGrpSpPr>
      <p:grpSpPr>
        <a:xfrm>
          <a:off x="0" y="0"/>
          <a:ext cx="0" cy="0"/>
          <a:chOff x="0" y="0"/>
          <a:chExt cx="0" cy="0"/>
        </a:xfrm>
      </p:grpSpPr>
      <p:sp>
        <p:nvSpPr>
          <p:cNvPr id="35" name="Google Shape;35;p9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9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9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9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9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1" name="Google Shape;41;p9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9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9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9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7" name="Google Shape;47;p9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8" name="Google Shape;48;p9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9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9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9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4" name="Google Shape;54;p9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5" name="Google Shape;55;p9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6" name="Google Shape;56;p9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 name="Google Shape;57;p9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9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9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9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8" name="Google Shape;68;p9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9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9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8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8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8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6.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5.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0.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7.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21.png"/><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0.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9.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1.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27.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32.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2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idx="1" type="subTitle"/>
          </p:nvPr>
        </p:nvSpPr>
        <p:spPr>
          <a:xfrm>
            <a:off x="1447800" y="28194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6600"/>
              <a:buNone/>
            </a:pPr>
            <a:r>
              <a:rPr lang="en-US" sz="6600">
                <a:solidFill>
                  <a:schemeClr val="dk1"/>
                </a:solidFill>
              </a:rPr>
              <a:t>ECOSYSTEM</a:t>
            </a:r>
            <a:endParaRPr sz="66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142" name="Google Shape;142;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None/>
            </a:pPr>
            <a:r>
              <a:rPr lang="en-US"/>
              <a:t>2. Biotic components:</a:t>
            </a:r>
            <a:endParaRPr/>
          </a:p>
          <a:p>
            <a:pPr indent="-514350" lvl="0" marL="514350" rtl="0" algn="l">
              <a:spcBef>
                <a:spcPts val="592"/>
              </a:spcBef>
              <a:spcAft>
                <a:spcPts val="0"/>
              </a:spcAft>
              <a:buClr>
                <a:srgbClr val="008000"/>
              </a:buClr>
              <a:buSzPct val="100000"/>
              <a:buFont typeface="Calibri"/>
              <a:buAutoNum type="alphaLcPeriod"/>
            </a:pPr>
            <a:r>
              <a:rPr lang="en-US">
                <a:solidFill>
                  <a:srgbClr val="008000"/>
                </a:solidFill>
              </a:rPr>
              <a:t>Producer:</a:t>
            </a:r>
            <a:r>
              <a:rPr lang="en-US">
                <a:solidFill>
                  <a:srgbClr val="FF0000"/>
                </a:solidFill>
              </a:rPr>
              <a:t> Autotrophic, able to produce their own food with the help of inorganic components.</a:t>
            </a:r>
            <a:endParaRPr/>
          </a:p>
          <a:p>
            <a:pPr indent="-514350" lvl="0" marL="514350" rtl="0" algn="l">
              <a:spcBef>
                <a:spcPts val="592"/>
              </a:spcBef>
              <a:spcAft>
                <a:spcPts val="0"/>
              </a:spcAft>
              <a:buClr>
                <a:srgbClr val="FF0000"/>
              </a:buClr>
              <a:buSzPct val="100000"/>
              <a:buNone/>
            </a:pPr>
            <a:r>
              <a:rPr lang="en-US">
                <a:solidFill>
                  <a:srgbClr val="FF0000"/>
                </a:solidFill>
              </a:rPr>
              <a:t>eg. Chemosynthetic bacteria, photosynthetic bacteria, algae, grass, moss, shrub, herbs and trees.</a:t>
            </a:r>
            <a:endParaRPr/>
          </a:p>
          <a:p>
            <a:pPr indent="-514350" lvl="0" marL="514350" rtl="0" algn="l">
              <a:spcBef>
                <a:spcPts val="592"/>
              </a:spcBef>
              <a:spcAft>
                <a:spcPts val="0"/>
              </a:spcAft>
              <a:buClr>
                <a:srgbClr val="008000"/>
              </a:buClr>
              <a:buSzPct val="100000"/>
              <a:buAutoNum type="alphaLcPeriod" startAt="2"/>
            </a:pPr>
            <a:r>
              <a:rPr lang="en-US">
                <a:solidFill>
                  <a:srgbClr val="008000"/>
                </a:solidFill>
              </a:rPr>
              <a:t>Consumer:</a:t>
            </a:r>
            <a:r>
              <a:rPr lang="en-US">
                <a:solidFill>
                  <a:srgbClr val="FF0000"/>
                </a:solidFill>
              </a:rPr>
              <a:t> Heterotrophic, not able to produce their own food, have to depend on others for their food requirement. Also known as ‘Macro consumers’.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148" name="Google Shape;148;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8000"/>
              </a:buClr>
              <a:buSzPts val="3200"/>
              <a:buNone/>
            </a:pPr>
            <a:r>
              <a:rPr lang="en-US">
                <a:solidFill>
                  <a:srgbClr val="008000"/>
                </a:solidFill>
              </a:rPr>
              <a:t>Consumers:</a:t>
            </a:r>
            <a:endParaRPr/>
          </a:p>
          <a:p>
            <a:pPr indent="-342900" lvl="0" marL="342900" rtl="0" algn="l">
              <a:spcBef>
                <a:spcPts val="640"/>
              </a:spcBef>
              <a:spcAft>
                <a:spcPts val="0"/>
              </a:spcAft>
              <a:buClr>
                <a:srgbClr val="17365D"/>
              </a:buClr>
              <a:buSzPts val="3200"/>
              <a:buFont typeface="Noto Sans Symbols"/>
              <a:buChar char="❑"/>
            </a:pPr>
            <a:r>
              <a:rPr lang="en-US">
                <a:solidFill>
                  <a:srgbClr val="17365D"/>
                </a:solidFill>
              </a:rPr>
              <a:t> Primary consumers: Also known as ‘Herbivores’</a:t>
            </a:r>
            <a:endParaRPr/>
          </a:p>
          <a:p>
            <a:pPr indent="-342900" lvl="0" marL="342900" rtl="0" algn="l">
              <a:spcBef>
                <a:spcPts val="640"/>
              </a:spcBef>
              <a:spcAft>
                <a:spcPts val="0"/>
              </a:spcAft>
              <a:buClr>
                <a:srgbClr val="17365D"/>
              </a:buClr>
              <a:buSzPts val="3200"/>
              <a:buNone/>
            </a:pPr>
            <a:r>
              <a:rPr lang="en-US">
                <a:solidFill>
                  <a:srgbClr val="17365D"/>
                </a:solidFill>
              </a:rPr>
              <a:t>eg. Cow, goat, deer, etc.</a:t>
            </a:r>
            <a:endParaRPr/>
          </a:p>
          <a:p>
            <a:pPr indent="-342900" lvl="0" marL="342900" rtl="0" algn="l">
              <a:spcBef>
                <a:spcPts val="640"/>
              </a:spcBef>
              <a:spcAft>
                <a:spcPts val="0"/>
              </a:spcAft>
              <a:buClr>
                <a:srgbClr val="17365D"/>
              </a:buClr>
              <a:buSzPts val="3200"/>
              <a:buFont typeface="Noto Sans Symbols"/>
              <a:buChar char="❑"/>
            </a:pPr>
            <a:r>
              <a:rPr lang="en-US">
                <a:solidFill>
                  <a:srgbClr val="17365D"/>
                </a:solidFill>
              </a:rPr>
              <a:t> Secondary consumers: Also known as ‘Carnivores’.</a:t>
            </a:r>
            <a:endParaRPr/>
          </a:p>
          <a:p>
            <a:pPr indent="-342900" lvl="0" marL="342900" rtl="0" algn="l">
              <a:spcBef>
                <a:spcPts val="640"/>
              </a:spcBef>
              <a:spcAft>
                <a:spcPts val="0"/>
              </a:spcAft>
              <a:buClr>
                <a:srgbClr val="17365D"/>
              </a:buClr>
              <a:buSzPts val="3200"/>
              <a:buNone/>
            </a:pPr>
            <a:r>
              <a:rPr lang="en-US">
                <a:solidFill>
                  <a:srgbClr val="17365D"/>
                </a:solidFill>
              </a:rPr>
              <a:t>eg. Lion, tiger, fox, snake, etc.</a:t>
            </a:r>
            <a:endParaRPr>
              <a:solidFill>
                <a:srgbClr val="17365D"/>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154" name="Google Shape;154;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8000"/>
              </a:buClr>
              <a:buSzPts val="3200"/>
              <a:buNone/>
            </a:pPr>
            <a:r>
              <a:rPr lang="en-US">
                <a:solidFill>
                  <a:srgbClr val="008000"/>
                </a:solidFill>
              </a:rPr>
              <a:t>c. Decomposers/ reducers: </a:t>
            </a:r>
            <a:r>
              <a:rPr lang="en-US">
                <a:solidFill>
                  <a:srgbClr val="FF0000"/>
                </a:solidFill>
              </a:rPr>
              <a:t>Heterotrophic in nature.</a:t>
            </a:r>
            <a:endParaRPr/>
          </a:p>
          <a:p>
            <a:pPr indent="-342900" lvl="0" marL="342900" rtl="0" algn="l">
              <a:spcBef>
                <a:spcPts val="640"/>
              </a:spcBef>
              <a:spcAft>
                <a:spcPts val="0"/>
              </a:spcAft>
              <a:buClr>
                <a:srgbClr val="FF0000"/>
              </a:buClr>
              <a:buSzPts val="3200"/>
              <a:buNone/>
            </a:pPr>
            <a:r>
              <a:rPr lang="en-US">
                <a:solidFill>
                  <a:srgbClr val="FF0000"/>
                </a:solidFill>
              </a:rPr>
              <a:t>    Depend on dead organic matter. Breakdown complex organic matter to simple inorganic matter and releases to physical environment. So plants can further absorb it. Also known as ‘micro consumers’.</a:t>
            </a:r>
            <a:endParaRPr/>
          </a:p>
          <a:p>
            <a:pPr indent="-342900" lvl="0" marL="342900" rtl="0" algn="l">
              <a:spcBef>
                <a:spcPts val="640"/>
              </a:spcBef>
              <a:spcAft>
                <a:spcPts val="0"/>
              </a:spcAft>
              <a:buClr>
                <a:srgbClr val="FF0000"/>
              </a:buClr>
              <a:buSzPts val="3200"/>
              <a:buNone/>
            </a:pPr>
            <a:r>
              <a:rPr lang="en-US">
                <a:solidFill>
                  <a:srgbClr val="FF0000"/>
                </a:solidFill>
              </a:rPr>
              <a:t>eg. Bacteria, fungi, actinomycetes, etc. </a:t>
            </a:r>
            <a:endParaRPr>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160" name="Google Shape;160;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rgbClr val="00B0F0"/>
              </a:buClr>
              <a:buSzPct val="100000"/>
              <a:buChar char="•"/>
            </a:pPr>
            <a:r>
              <a:rPr lang="en-US">
                <a:solidFill>
                  <a:srgbClr val="00B0F0"/>
                </a:solidFill>
              </a:rPr>
              <a:t>Function of ecosystem: </a:t>
            </a:r>
            <a:r>
              <a:rPr lang="en-US"/>
              <a:t>The basic function of any type of ecosystem is to produce food. Based on this from functional point of view ecosystem has two components.</a:t>
            </a:r>
            <a:endParaRPr/>
          </a:p>
          <a:p>
            <a:pPr indent="-514350" lvl="0" marL="514350" rtl="0" algn="l">
              <a:spcBef>
                <a:spcPts val="592"/>
              </a:spcBef>
              <a:spcAft>
                <a:spcPts val="0"/>
              </a:spcAft>
              <a:buClr>
                <a:srgbClr val="C00000"/>
              </a:buClr>
              <a:buSzPct val="100000"/>
              <a:buFont typeface="Calibri"/>
              <a:buAutoNum type="alphaLcPeriod"/>
            </a:pPr>
            <a:r>
              <a:rPr lang="en-US">
                <a:solidFill>
                  <a:srgbClr val="C00000"/>
                </a:solidFill>
              </a:rPr>
              <a:t>Autotrophs (Self nourishing): </a:t>
            </a:r>
            <a:r>
              <a:rPr lang="en-US">
                <a:solidFill>
                  <a:srgbClr val="008000"/>
                </a:solidFill>
              </a:rPr>
              <a:t>They are able to fix light energy using simple inorganic components and makes complex organic matter. The members of autotrophic group are also known as producers.</a:t>
            </a:r>
            <a:endParaRPr/>
          </a:p>
          <a:p>
            <a:pPr indent="-514350" lvl="0" marL="514350" rtl="0" algn="l">
              <a:spcBef>
                <a:spcPts val="592"/>
              </a:spcBef>
              <a:spcAft>
                <a:spcPts val="0"/>
              </a:spcAft>
              <a:buClr>
                <a:srgbClr val="008000"/>
              </a:buClr>
              <a:buSzPct val="100000"/>
              <a:buNone/>
            </a:pPr>
            <a:r>
              <a:rPr lang="en-US">
                <a:solidFill>
                  <a:srgbClr val="008000"/>
                </a:solidFill>
              </a:rPr>
              <a:t>eg. Green plants, chemosynthetic bacteria, photosynthetic bacteria, etc.</a:t>
            </a:r>
            <a:endParaRPr/>
          </a:p>
          <a:p>
            <a:pPr indent="-154940" lvl="0" marL="342900" rtl="0" algn="l">
              <a:spcBef>
                <a:spcPts val="592"/>
              </a:spcBef>
              <a:spcAft>
                <a:spcPts val="0"/>
              </a:spcAft>
              <a:buClr>
                <a:schemeClr val="dk1"/>
              </a:buClr>
              <a:buSzPct val="1000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166" name="Google Shape;166;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0000"/>
              </a:buClr>
              <a:buSzPts val="4000"/>
              <a:buNone/>
            </a:pPr>
            <a:r>
              <a:rPr lang="en-US" sz="4000">
                <a:solidFill>
                  <a:srgbClr val="FF0000"/>
                </a:solidFill>
              </a:rPr>
              <a:t>b. Heterotrophs (other nourishing):</a:t>
            </a:r>
            <a:r>
              <a:rPr lang="en-US" sz="4000">
                <a:solidFill>
                  <a:srgbClr val="008000"/>
                </a:solidFill>
              </a:rPr>
              <a:t> They utilize the organic matter produced by autotrophs or decomposes the organic matter. </a:t>
            </a:r>
            <a:endParaRPr/>
          </a:p>
          <a:p>
            <a:pPr indent="-342900" lvl="0" marL="342900" rtl="0" algn="l">
              <a:spcBef>
                <a:spcPts val="800"/>
              </a:spcBef>
              <a:spcAft>
                <a:spcPts val="0"/>
              </a:spcAft>
              <a:buClr>
                <a:srgbClr val="008000"/>
              </a:buClr>
              <a:buSzPts val="4000"/>
              <a:buNone/>
            </a:pPr>
            <a:r>
              <a:rPr lang="en-US" sz="4000">
                <a:solidFill>
                  <a:srgbClr val="008000"/>
                </a:solidFill>
              </a:rPr>
              <a:t>eg. All animals and microorganisms</a:t>
            </a:r>
            <a:endParaRPr/>
          </a:p>
          <a:p>
            <a:pPr indent="-342900" lvl="0" marL="342900" rtl="0" algn="l">
              <a:spcBef>
                <a:spcPts val="640"/>
              </a:spcBef>
              <a:spcAft>
                <a:spcPts val="0"/>
              </a:spcAft>
              <a:buClr>
                <a:schemeClr val="dk1"/>
              </a:buClr>
              <a:buSzPts val="3200"/>
              <a:buNone/>
            </a:pPr>
            <a:r>
              <a:t/>
            </a:r>
            <a:endParaRPr>
              <a:solidFill>
                <a:srgbClr val="008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2000"/>
              <a:buFont typeface="Calibri"/>
              <a:buNone/>
            </a:pPr>
            <a:r>
              <a:rPr lang="en-US"/>
              <a:t>Pond ecosystem</a:t>
            </a:r>
            <a:endParaRPr/>
          </a:p>
        </p:txBody>
      </p:sp>
      <p:pic>
        <p:nvPicPr>
          <p:cNvPr descr="Pond ecosystem.jpg" id="172" name="Google Shape;172;p15"/>
          <p:cNvPicPr preferRelativeResize="0"/>
          <p:nvPr>
            <p:ph idx="2" type="pic"/>
          </p:nvPr>
        </p:nvPicPr>
        <p:blipFill rotWithShape="1">
          <a:blip r:embed="rId3">
            <a:alphaModFix/>
          </a:blip>
          <a:srcRect b="7270" l="0" r="0" t="7270"/>
          <a:stretch/>
        </p:blipFill>
        <p:spPr>
          <a:xfrm>
            <a:off x="914400" y="533400"/>
            <a:ext cx="7391400" cy="4419599"/>
          </a:xfrm>
          <a:prstGeom prst="rect">
            <a:avLst/>
          </a:prstGeom>
          <a:noFill/>
          <a:ln>
            <a:noFill/>
          </a:ln>
        </p:spPr>
      </p:pic>
      <p:sp>
        <p:nvSpPr>
          <p:cNvPr id="173" name="Google Shape;173;p15"/>
          <p:cNvSpPr txBox="1"/>
          <p:nvPr>
            <p:ph idx="1" type="body"/>
          </p:nvPr>
        </p:nvSpPr>
        <p:spPr>
          <a:xfrm>
            <a:off x="1143000" y="5367338"/>
            <a:ext cx="6934200" cy="80486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None/>
            </a:pPr>
            <a:r>
              <a:rPr lang="en-US" sz="2400"/>
              <a:t>Pond ecosystem is a classical example of ecosystem.</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179" name="Google Shape;179;p16"/>
          <p:cNvSpPr txBox="1"/>
          <p:nvPr>
            <p:ph idx="1" type="body"/>
          </p:nvPr>
        </p:nvSpPr>
        <p:spPr>
          <a:xfrm>
            <a:off x="457200" y="1600200"/>
            <a:ext cx="822960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0000"/>
              </a:buClr>
              <a:buSzPts val="3200"/>
              <a:buChar char="•"/>
            </a:pPr>
            <a:r>
              <a:rPr lang="en-US">
                <a:solidFill>
                  <a:srgbClr val="FF0000"/>
                </a:solidFill>
              </a:rPr>
              <a:t>Food chain:</a:t>
            </a:r>
            <a:r>
              <a:rPr lang="en-US"/>
              <a:t> The sequence of eating and being eaten in an ecosystem is known Food chain.</a:t>
            </a:r>
            <a:endParaRPr/>
          </a:p>
          <a:p>
            <a:pPr indent="-342900" lvl="0" marL="342900" rtl="0" algn="l">
              <a:spcBef>
                <a:spcPts val="560"/>
              </a:spcBef>
              <a:spcAft>
                <a:spcPts val="0"/>
              </a:spcAft>
              <a:buClr>
                <a:schemeClr val="dk1"/>
              </a:buClr>
              <a:buSzPts val="2800"/>
              <a:buNone/>
            </a:pPr>
            <a:r>
              <a:rPr lang="en-US" sz="2800"/>
              <a:t>	eg. Grass       Grasshopper       Frog      snake       hawk</a:t>
            </a:r>
            <a:endParaRPr/>
          </a:p>
          <a:p>
            <a:pPr indent="-342900" lvl="0" marL="342900" rtl="0" algn="ctr">
              <a:spcBef>
                <a:spcPts val="560"/>
              </a:spcBef>
              <a:spcAft>
                <a:spcPts val="0"/>
              </a:spcAft>
              <a:buClr>
                <a:srgbClr val="FF0000"/>
              </a:buClr>
              <a:buSzPts val="2800"/>
              <a:buNone/>
            </a:pPr>
            <a:r>
              <a:rPr lang="en-US" sz="2800">
                <a:solidFill>
                  <a:srgbClr val="FF0000"/>
                </a:solidFill>
              </a:rPr>
              <a:t>Grassland ecosystem </a:t>
            </a:r>
            <a:endParaRPr/>
          </a:p>
          <a:p>
            <a:pPr indent="-342900" lvl="0" marL="342900" rtl="0" algn="l">
              <a:spcBef>
                <a:spcPts val="560"/>
              </a:spcBef>
              <a:spcAft>
                <a:spcPts val="0"/>
              </a:spcAft>
              <a:buClr>
                <a:srgbClr val="FF0000"/>
              </a:buClr>
              <a:buSzPts val="2800"/>
              <a:buNone/>
            </a:pPr>
            <a:r>
              <a:rPr lang="en-US" sz="2800">
                <a:solidFill>
                  <a:srgbClr val="FF0000"/>
                </a:solidFill>
              </a:rPr>
              <a:t>	</a:t>
            </a:r>
            <a:r>
              <a:rPr lang="en-US" sz="2800"/>
              <a:t>eg. Phytoplankton       water fleas       small fish       big fish</a:t>
            </a:r>
            <a:endParaRPr/>
          </a:p>
          <a:p>
            <a:pPr indent="-342900" lvl="0" marL="342900" rtl="0" algn="ctr">
              <a:spcBef>
                <a:spcPts val="560"/>
              </a:spcBef>
              <a:spcAft>
                <a:spcPts val="0"/>
              </a:spcAft>
              <a:buClr>
                <a:srgbClr val="FF0000"/>
              </a:buClr>
              <a:buSzPts val="2800"/>
              <a:buNone/>
            </a:pPr>
            <a:r>
              <a:rPr lang="en-US" sz="2800">
                <a:solidFill>
                  <a:srgbClr val="FF0000"/>
                </a:solidFill>
              </a:rPr>
              <a:t>Pond ecosystem</a:t>
            </a:r>
            <a:endParaRPr/>
          </a:p>
          <a:p>
            <a:pPr indent="-342900" lvl="0" marL="342900" rtl="0" algn="l">
              <a:spcBef>
                <a:spcPts val="560"/>
              </a:spcBef>
              <a:spcAft>
                <a:spcPts val="0"/>
              </a:spcAft>
              <a:buClr>
                <a:srgbClr val="FF0000"/>
              </a:buClr>
              <a:buSzPts val="2800"/>
              <a:buChar char="•"/>
            </a:pPr>
            <a:r>
              <a:rPr lang="en-US" sz="2800">
                <a:solidFill>
                  <a:srgbClr val="FF0000"/>
                </a:solidFill>
              </a:rPr>
              <a:t>Trophic level: </a:t>
            </a:r>
            <a:r>
              <a:rPr lang="en-US" sz="2800"/>
              <a:t>Position of organism in trophic structure. Depends on nutritious status of that organism. </a:t>
            </a:r>
            <a:endParaRPr sz="2800"/>
          </a:p>
        </p:txBody>
      </p:sp>
      <p:sp>
        <p:nvSpPr>
          <p:cNvPr id="180" name="Google Shape;180;p16"/>
          <p:cNvSpPr/>
          <p:nvPr/>
        </p:nvSpPr>
        <p:spPr>
          <a:xfrm>
            <a:off x="5715000" y="3962400"/>
            <a:ext cx="457200" cy="45719"/>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1" name="Google Shape;181;p16"/>
          <p:cNvSpPr/>
          <p:nvPr/>
        </p:nvSpPr>
        <p:spPr>
          <a:xfrm>
            <a:off x="4648200" y="2971800"/>
            <a:ext cx="457200" cy="45719"/>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2" name="Google Shape;182;p16"/>
          <p:cNvSpPr/>
          <p:nvPr/>
        </p:nvSpPr>
        <p:spPr>
          <a:xfrm>
            <a:off x="5791200" y="2971800"/>
            <a:ext cx="457200" cy="45719"/>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3" name="Google Shape;183;p16"/>
          <p:cNvSpPr/>
          <p:nvPr/>
        </p:nvSpPr>
        <p:spPr>
          <a:xfrm>
            <a:off x="7086600" y="2971800"/>
            <a:ext cx="457200" cy="45719"/>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        hawk</a:t>
            </a:r>
            <a:endParaRPr b="0" i="0" sz="1800" u="none" cap="none" strike="noStrike">
              <a:solidFill>
                <a:schemeClr val="lt1"/>
              </a:solidFill>
              <a:latin typeface="Calibri"/>
              <a:ea typeface="Calibri"/>
              <a:cs typeface="Calibri"/>
              <a:sym typeface="Calibri"/>
            </a:endParaRPr>
          </a:p>
        </p:txBody>
      </p:sp>
      <p:sp>
        <p:nvSpPr>
          <p:cNvPr id="184" name="Google Shape;184;p16"/>
          <p:cNvSpPr/>
          <p:nvPr/>
        </p:nvSpPr>
        <p:spPr>
          <a:xfrm>
            <a:off x="3505200" y="3962400"/>
            <a:ext cx="457200" cy="45719"/>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5" name="Google Shape;185;p16"/>
          <p:cNvSpPr/>
          <p:nvPr/>
        </p:nvSpPr>
        <p:spPr>
          <a:xfrm>
            <a:off x="7620000" y="3962400"/>
            <a:ext cx="457200" cy="45719"/>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6" name="Google Shape;186;p16"/>
          <p:cNvSpPr/>
          <p:nvPr/>
        </p:nvSpPr>
        <p:spPr>
          <a:xfrm>
            <a:off x="2286000" y="2971800"/>
            <a:ext cx="457200" cy="45719"/>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7"/>
          <p:cNvSpPr txBox="1"/>
          <p:nvPr>
            <p:ph type="title"/>
          </p:nvPr>
        </p:nvSpPr>
        <p:spPr>
          <a:xfrm>
            <a:off x="457200" y="274638"/>
            <a:ext cx="8229600" cy="86836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192" name="Google Shape;192;p17"/>
          <p:cNvSpPr txBox="1"/>
          <p:nvPr>
            <p:ph idx="1" type="body"/>
          </p:nvPr>
        </p:nvSpPr>
        <p:spPr>
          <a:xfrm>
            <a:off x="457200" y="1143000"/>
            <a:ext cx="8229600" cy="57150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0000"/>
              </a:buClr>
              <a:buSzPts val="2800"/>
              <a:buChar char="•"/>
            </a:pPr>
            <a:r>
              <a:rPr lang="en-US" sz="2800">
                <a:solidFill>
                  <a:srgbClr val="FF0000"/>
                </a:solidFill>
              </a:rPr>
              <a:t>Types of food chain:</a:t>
            </a:r>
            <a:endParaRPr/>
          </a:p>
          <a:p>
            <a:pPr indent="-514350" lvl="0" marL="514350" rtl="0" algn="l">
              <a:spcBef>
                <a:spcPts val="560"/>
              </a:spcBef>
              <a:spcAft>
                <a:spcPts val="0"/>
              </a:spcAft>
              <a:buClr>
                <a:srgbClr val="7030A0"/>
              </a:buClr>
              <a:buSzPts val="2800"/>
              <a:buFont typeface="Calibri"/>
              <a:buAutoNum type="arabicPeriod"/>
            </a:pPr>
            <a:r>
              <a:rPr lang="en-US" sz="2800">
                <a:solidFill>
                  <a:srgbClr val="7030A0"/>
                </a:solidFill>
              </a:rPr>
              <a:t>Grazing food chain: </a:t>
            </a:r>
            <a:endParaRPr/>
          </a:p>
          <a:p>
            <a:pPr indent="-514350" lvl="0" marL="514350" rtl="0" algn="l">
              <a:spcBef>
                <a:spcPts val="560"/>
              </a:spcBef>
              <a:spcAft>
                <a:spcPts val="0"/>
              </a:spcAft>
              <a:buClr>
                <a:schemeClr val="dk1"/>
              </a:buClr>
              <a:buSzPts val="2800"/>
              <a:buFont typeface="Noto Sans Symbols"/>
              <a:buChar char="❑"/>
            </a:pPr>
            <a:r>
              <a:rPr lang="en-US" sz="2800"/>
              <a:t>Starts from the living green plant, goes to grazing herbivore, and then to carnivore.</a:t>
            </a:r>
            <a:endParaRPr/>
          </a:p>
          <a:p>
            <a:pPr indent="-514350" lvl="0" marL="514350" rtl="0" algn="l">
              <a:spcBef>
                <a:spcPts val="560"/>
              </a:spcBef>
              <a:spcAft>
                <a:spcPts val="0"/>
              </a:spcAft>
              <a:buClr>
                <a:schemeClr val="dk1"/>
              </a:buClr>
              <a:buSzPts val="2800"/>
              <a:buFont typeface="Noto Sans Symbols"/>
              <a:buChar char="❑"/>
            </a:pPr>
            <a:r>
              <a:rPr lang="en-US" sz="2800"/>
              <a:t> Directly dependent on influence of solar radiation.</a:t>
            </a:r>
            <a:endParaRPr/>
          </a:p>
          <a:p>
            <a:pPr indent="-514350" lvl="0" marL="514350" rtl="0" algn="l">
              <a:spcBef>
                <a:spcPts val="640"/>
              </a:spcBef>
              <a:spcAft>
                <a:spcPts val="0"/>
              </a:spcAft>
              <a:buClr>
                <a:schemeClr val="dk1"/>
              </a:buClr>
              <a:buSzPts val="3200"/>
              <a:buFont typeface="Noto Sans Symbols"/>
              <a:buChar char="❑"/>
            </a:pPr>
            <a:r>
              <a:rPr lang="en-US"/>
              <a:t>eg. </a:t>
            </a:r>
            <a:endParaRPr/>
          </a:p>
        </p:txBody>
      </p:sp>
      <p:pic>
        <p:nvPicPr>
          <p:cNvPr descr="grazing FC in Pond ecosystem.png" id="193" name="Google Shape;193;p17"/>
          <p:cNvPicPr preferRelativeResize="0"/>
          <p:nvPr/>
        </p:nvPicPr>
        <p:blipFill rotWithShape="1">
          <a:blip r:embed="rId3">
            <a:alphaModFix/>
          </a:blip>
          <a:srcRect b="0" l="0" r="0" t="0"/>
          <a:stretch/>
        </p:blipFill>
        <p:spPr>
          <a:xfrm>
            <a:off x="1828800" y="3810000"/>
            <a:ext cx="4124325" cy="2847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199" name="Google Shape;199;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rgbClr val="7030A0"/>
              </a:buClr>
              <a:buSzPct val="100000"/>
              <a:buNone/>
            </a:pPr>
            <a:r>
              <a:rPr lang="en-US">
                <a:solidFill>
                  <a:srgbClr val="7030A0"/>
                </a:solidFill>
              </a:rPr>
              <a:t>2. Detritus food chain:</a:t>
            </a:r>
            <a:endParaRPr/>
          </a:p>
          <a:p>
            <a:pPr indent="-342900" lvl="0" marL="342900" rtl="0" algn="l">
              <a:spcBef>
                <a:spcPts val="592"/>
              </a:spcBef>
              <a:spcAft>
                <a:spcPts val="0"/>
              </a:spcAft>
              <a:buClr>
                <a:schemeClr val="dk1"/>
              </a:buClr>
              <a:buSzPct val="100000"/>
              <a:buFont typeface="Noto Sans Symbols"/>
              <a:buChar char="❑"/>
            </a:pPr>
            <a:r>
              <a:rPr lang="en-US"/>
              <a:t>Starts from dead organic matter</a:t>
            </a:r>
            <a:endParaRPr/>
          </a:p>
          <a:p>
            <a:pPr indent="-342900" lvl="0" marL="342900" rtl="0" algn="l">
              <a:spcBef>
                <a:spcPts val="592"/>
              </a:spcBef>
              <a:spcAft>
                <a:spcPts val="0"/>
              </a:spcAft>
              <a:buClr>
                <a:schemeClr val="dk1"/>
              </a:buClr>
              <a:buSzPct val="100000"/>
              <a:buFont typeface="Noto Sans Symbols"/>
              <a:buChar char="❑"/>
            </a:pPr>
            <a:r>
              <a:rPr lang="en-US"/>
              <a:t>Less dependent on solar radiation</a:t>
            </a:r>
            <a:endParaRPr/>
          </a:p>
          <a:p>
            <a:pPr indent="-342900" lvl="0" marL="342900" rtl="0" algn="l">
              <a:spcBef>
                <a:spcPts val="592"/>
              </a:spcBef>
              <a:spcAft>
                <a:spcPts val="0"/>
              </a:spcAft>
              <a:buClr>
                <a:schemeClr val="dk1"/>
              </a:buClr>
              <a:buSzPct val="100000"/>
              <a:buFont typeface="Noto Sans Symbols"/>
              <a:buChar char="❑"/>
            </a:pPr>
            <a:r>
              <a:rPr lang="en-US"/>
              <a:t>Depends chiefly on influence of organic matter generated in another system</a:t>
            </a:r>
            <a:endParaRPr/>
          </a:p>
          <a:p>
            <a:pPr indent="-342900" lvl="0" marL="342900" rtl="0" algn="l">
              <a:spcBef>
                <a:spcPts val="592"/>
              </a:spcBef>
              <a:spcAft>
                <a:spcPts val="0"/>
              </a:spcAft>
              <a:buClr>
                <a:schemeClr val="dk1"/>
              </a:buClr>
              <a:buSzPct val="100000"/>
              <a:buFont typeface="Noto Sans Symbols"/>
              <a:buChar char="❑"/>
            </a:pPr>
            <a:r>
              <a:rPr lang="en-US"/>
              <a:t>eg. </a:t>
            </a:r>
            <a:r>
              <a:rPr lang="en-US">
                <a:solidFill>
                  <a:srgbClr val="FF0000"/>
                </a:solidFill>
              </a:rPr>
              <a:t>Detritus food chain in mangrove ecosystem</a:t>
            </a:r>
            <a:endParaRPr/>
          </a:p>
          <a:p>
            <a:pPr indent="-342900" lvl="0" marL="342900" rtl="0" algn="l">
              <a:spcBef>
                <a:spcPts val="592"/>
              </a:spcBef>
              <a:spcAft>
                <a:spcPts val="0"/>
              </a:spcAft>
              <a:buClr>
                <a:schemeClr val="dk1"/>
              </a:buClr>
              <a:buSzPct val="100000"/>
              <a:buChar char="•"/>
            </a:pPr>
            <a:r>
              <a:rPr lang="en-US"/>
              <a:t>Leaf Litter →Saprophytes → algae → Crab → Small fish → Big fish</a:t>
            </a:r>
            <a:endParaRPr/>
          </a:p>
          <a:p>
            <a:pPr indent="-342900" lvl="0" marL="342900" rtl="0" algn="l">
              <a:spcBef>
                <a:spcPts val="592"/>
              </a:spcBef>
              <a:spcAft>
                <a:spcPts val="0"/>
              </a:spcAft>
              <a:buClr>
                <a:srgbClr val="002060"/>
              </a:buClr>
              <a:buSzPct val="100000"/>
              <a:buChar char="•"/>
            </a:pPr>
            <a:r>
              <a:rPr lang="en-US">
                <a:solidFill>
                  <a:srgbClr val="002060"/>
                </a:solidFill>
              </a:rPr>
              <a:t>Saprophytes/ detrivores- Feeds on dead organic matter</a:t>
            </a:r>
            <a:endParaRPr/>
          </a:p>
          <a:p>
            <a:pPr indent="-342900" lvl="0" marL="342900" rtl="0" algn="l">
              <a:spcBef>
                <a:spcPts val="592"/>
              </a:spcBef>
              <a:spcAft>
                <a:spcPts val="0"/>
              </a:spcAft>
              <a:buClr>
                <a:schemeClr val="dk1"/>
              </a:buClr>
              <a:buSzPct val="100000"/>
              <a:buNone/>
            </a:pPr>
            <a:r>
              <a:t/>
            </a:r>
            <a:endParaRPr>
              <a:solidFill>
                <a:srgbClr val="FF0000"/>
              </a:solidFill>
            </a:endParaRPr>
          </a:p>
          <a:p>
            <a:pPr indent="-342900" lvl="0" marL="342900" rtl="0" algn="l">
              <a:spcBef>
                <a:spcPts val="592"/>
              </a:spcBef>
              <a:spcAft>
                <a:spcPts val="0"/>
              </a:spcAft>
              <a:buClr>
                <a:schemeClr val="dk1"/>
              </a:buClr>
              <a:buSzPct val="1000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grpSp>
        <p:nvGrpSpPr>
          <p:cNvPr id="205" name="Google Shape;205;p19"/>
          <p:cNvGrpSpPr/>
          <p:nvPr/>
        </p:nvGrpSpPr>
        <p:grpSpPr>
          <a:xfrm>
            <a:off x="464869" y="1523523"/>
            <a:ext cx="8213167" cy="4594674"/>
            <a:chOff x="2647" y="277"/>
            <a:chExt cx="7497" cy="4614"/>
          </a:xfrm>
        </p:grpSpPr>
        <p:pic>
          <p:nvPicPr>
            <p:cNvPr id="206" name="Google Shape;206;p19"/>
            <p:cNvPicPr preferRelativeResize="0"/>
            <p:nvPr/>
          </p:nvPicPr>
          <p:blipFill rotWithShape="1">
            <a:blip r:embed="rId3">
              <a:alphaModFix/>
            </a:blip>
            <a:srcRect b="0" l="0" r="0" t="0"/>
            <a:stretch/>
          </p:blipFill>
          <p:spPr>
            <a:xfrm>
              <a:off x="2655" y="277"/>
              <a:ext cx="7482" cy="4515"/>
            </a:xfrm>
            <a:prstGeom prst="rect">
              <a:avLst/>
            </a:prstGeom>
            <a:noFill/>
            <a:ln>
              <a:noFill/>
            </a:ln>
          </p:spPr>
        </p:pic>
        <p:sp>
          <p:nvSpPr>
            <p:cNvPr id="207" name="Google Shape;207;p19"/>
            <p:cNvSpPr/>
            <p:nvPr/>
          </p:nvSpPr>
          <p:spPr>
            <a:xfrm>
              <a:off x="2647" y="361"/>
              <a:ext cx="7497" cy="4530"/>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rmAutofit/>
            </a:bodyPr>
            <a:lstStyle/>
            <a:p>
              <a:pPr indent="-1397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94" name="Google Shape;94;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rgbClr val="C00000"/>
              </a:buClr>
              <a:buSzPts val="3200"/>
              <a:buChar char="•"/>
            </a:pPr>
            <a:r>
              <a:rPr b="1" lang="en-US" u="sng">
                <a:solidFill>
                  <a:srgbClr val="C00000"/>
                </a:solidFill>
              </a:rPr>
              <a:t>Ecology: </a:t>
            </a:r>
            <a:r>
              <a:rPr lang="en-US"/>
              <a:t>Definition:</a:t>
            </a:r>
            <a:r>
              <a:rPr lang="en-US">
                <a:solidFill>
                  <a:srgbClr val="7030A0"/>
                </a:solidFill>
              </a:rPr>
              <a:t> Ecology is a science of interrelationship and deals with interrelationship of living organisms and non living components of Environment.</a:t>
            </a:r>
            <a:endParaRPr/>
          </a:p>
          <a:p>
            <a:pPr indent="-342900" lvl="0" marL="342900" rtl="0" algn="l">
              <a:spcBef>
                <a:spcPts val="640"/>
              </a:spcBef>
              <a:spcAft>
                <a:spcPts val="0"/>
              </a:spcAft>
              <a:buClr>
                <a:schemeClr val="dk1"/>
              </a:buClr>
              <a:buSzPts val="3200"/>
              <a:buChar char="•"/>
            </a:pPr>
            <a:r>
              <a:rPr i="1" lang="en-US"/>
              <a:t>The term </a:t>
            </a:r>
            <a:r>
              <a:rPr b="1" i="1" lang="en-US">
                <a:solidFill>
                  <a:srgbClr val="C00000"/>
                </a:solidFill>
              </a:rPr>
              <a:t>ecosystem</a:t>
            </a:r>
            <a:r>
              <a:rPr i="1" lang="en-US"/>
              <a:t> is coined by British scientist </a:t>
            </a:r>
            <a:r>
              <a:rPr i="1" lang="en-US" u="sng">
                <a:solidFill>
                  <a:srgbClr val="C00000"/>
                </a:solidFill>
              </a:rPr>
              <a:t>A.G Tansley in 1935</a:t>
            </a:r>
            <a:r>
              <a:rPr i="1" lang="en-US"/>
              <a:t>.</a:t>
            </a:r>
            <a:endParaRPr/>
          </a:p>
          <a:p>
            <a:pPr indent="-342900" lvl="0" marL="342900" rtl="0" algn="l">
              <a:spcBef>
                <a:spcPts val="640"/>
              </a:spcBef>
              <a:spcAft>
                <a:spcPts val="0"/>
              </a:spcAft>
              <a:buClr>
                <a:srgbClr val="C00000"/>
              </a:buClr>
              <a:buSzPts val="3200"/>
              <a:buChar char="•"/>
            </a:pPr>
            <a:r>
              <a:rPr b="1" lang="en-US" u="sng">
                <a:solidFill>
                  <a:srgbClr val="C00000"/>
                </a:solidFill>
              </a:rPr>
              <a:t>Ecosystem:</a:t>
            </a:r>
            <a:r>
              <a:rPr lang="en-US">
                <a:solidFill>
                  <a:srgbClr val="C00000"/>
                </a:solidFill>
              </a:rPr>
              <a:t> </a:t>
            </a:r>
            <a:r>
              <a:rPr lang="en-US"/>
              <a:t>Definition: </a:t>
            </a:r>
            <a:r>
              <a:rPr lang="en-US">
                <a:solidFill>
                  <a:srgbClr val="7030A0"/>
                </a:solidFill>
              </a:rPr>
              <a:t>The system resulting from the integration of all the living and non living factors of the environment.</a:t>
            </a:r>
            <a:endParaRPr>
              <a:solidFill>
                <a:srgbClr val="C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213" name="Google Shape;213;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0000"/>
              </a:buClr>
              <a:buSzPts val="3200"/>
              <a:buChar char="•"/>
            </a:pPr>
            <a:r>
              <a:rPr lang="en-US">
                <a:solidFill>
                  <a:srgbClr val="FF0000"/>
                </a:solidFill>
              </a:rPr>
              <a:t>Food web: </a:t>
            </a:r>
            <a:r>
              <a:rPr lang="en-US"/>
              <a:t> The food web is network of food chains where different type of organisms are connected at different trophic levels, so that there are number of options of eating and being eaten at each trophic level.</a:t>
            </a:r>
            <a:endParaRPr/>
          </a:p>
          <a:p>
            <a:pPr indent="-342900" lvl="0" marL="342900" rtl="0" algn="l">
              <a:spcBef>
                <a:spcPts val="640"/>
              </a:spcBef>
              <a:spcAft>
                <a:spcPts val="0"/>
              </a:spcAft>
              <a:buClr>
                <a:srgbClr val="FF0000"/>
              </a:buClr>
              <a:buSzPts val="3200"/>
              <a:buChar char="•"/>
            </a:pPr>
            <a:r>
              <a:rPr lang="en-US">
                <a:solidFill>
                  <a:srgbClr val="FF0000"/>
                </a:solidFill>
              </a:rPr>
              <a:t>eg. </a:t>
            </a:r>
            <a:endParaRPr>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Food web</a:t>
            </a:r>
            <a:endParaRPr/>
          </a:p>
        </p:txBody>
      </p:sp>
      <p:pic>
        <p:nvPicPr>
          <p:cNvPr id="219" name="Google Shape;219;p21"/>
          <p:cNvPicPr preferRelativeResize="0"/>
          <p:nvPr>
            <p:ph idx="1" type="body"/>
          </p:nvPr>
        </p:nvPicPr>
        <p:blipFill rotWithShape="1">
          <a:blip r:embed="rId3">
            <a:alphaModFix/>
          </a:blip>
          <a:srcRect b="0" l="0" r="0" t="0"/>
          <a:stretch/>
        </p:blipFill>
        <p:spPr>
          <a:xfrm>
            <a:off x="2133600" y="1828800"/>
            <a:ext cx="5257799" cy="4267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225" name="Google Shape;225;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0000"/>
              </a:buClr>
              <a:buSzPts val="3200"/>
              <a:buChar char="•"/>
            </a:pPr>
            <a:r>
              <a:rPr lang="en-US">
                <a:solidFill>
                  <a:srgbClr val="FF0000"/>
                </a:solidFill>
              </a:rPr>
              <a:t>Significance of food chain and food web:</a:t>
            </a:r>
            <a:endParaRPr/>
          </a:p>
          <a:p>
            <a:pPr indent="-514350" lvl="0" marL="514350" rtl="0" algn="l">
              <a:spcBef>
                <a:spcPts val="640"/>
              </a:spcBef>
              <a:spcAft>
                <a:spcPts val="0"/>
              </a:spcAft>
              <a:buClr>
                <a:schemeClr val="dk1"/>
              </a:buClr>
              <a:buSzPts val="3200"/>
              <a:buAutoNum type="arabicPeriod"/>
            </a:pPr>
            <a:r>
              <a:rPr lang="en-US"/>
              <a:t>Two important functions of energy flow and nutrient cycling take place through them.</a:t>
            </a:r>
            <a:endParaRPr/>
          </a:p>
          <a:p>
            <a:pPr indent="-514350" lvl="0" marL="514350" rtl="0" algn="l">
              <a:spcBef>
                <a:spcPts val="640"/>
              </a:spcBef>
              <a:spcAft>
                <a:spcPts val="0"/>
              </a:spcAft>
              <a:buClr>
                <a:schemeClr val="dk1"/>
              </a:buClr>
              <a:buSzPts val="3200"/>
              <a:buAutoNum type="arabicPeriod"/>
            </a:pPr>
            <a:r>
              <a:rPr lang="en-US"/>
              <a:t>Also helps in maintaining and regulating the population size of different animals and thus helps in maintaining the ecological balance.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231" name="Google Shape;231;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rgbClr val="FF0000"/>
              </a:buClr>
              <a:buSzPct val="100000"/>
              <a:buChar char="•"/>
            </a:pPr>
            <a:r>
              <a:rPr lang="en-US">
                <a:solidFill>
                  <a:srgbClr val="FF0000"/>
                </a:solidFill>
              </a:rPr>
              <a:t>Energy flow in the ecosystem/ Ecological energetic:</a:t>
            </a:r>
            <a:endParaRPr/>
          </a:p>
          <a:p>
            <a:pPr indent="-342900" lvl="0" marL="342900" rtl="0" algn="l">
              <a:spcBef>
                <a:spcPts val="592"/>
              </a:spcBef>
              <a:spcAft>
                <a:spcPts val="0"/>
              </a:spcAft>
              <a:buClr>
                <a:srgbClr val="002060"/>
              </a:buClr>
              <a:buSzPct val="100000"/>
              <a:buFont typeface="Noto Sans Symbols"/>
              <a:buChar char="⮚"/>
            </a:pPr>
            <a:r>
              <a:rPr lang="en-US">
                <a:solidFill>
                  <a:srgbClr val="002060"/>
                </a:solidFill>
              </a:rPr>
              <a:t>Sun is basic source of energy</a:t>
            </a:r>
            <a:endParaRPr/>
          </a:p>
          <a:p>
            <a:pPr indent="-342900" lvl="0" marL="342900" rtl="0" algn="l">
              <a:spcBef>
                <a:spcPts val="592"/>
              </a:spcBef>
              <a:spcAft>
                <a:spcPts val="0"/>
              </a:spcAft>
              <a:buClr>
                <a:srgbClr val="002060"/>
              </a:buClr>
              <a:buSzPct val="100000"/>
              <a:buFont typeface="Noto Sans Symbols"/>
              <a:buChar char="⮚"/>
            </a:pPr>
            <a:r>
              <a:rPr lang="en-US">
                <a:solidFill>
                  <a:srgbClr val="002060"/>
                </a:solidFill>
              </a:rPr>
              <a:t>Radiation coming from sun</a:t>
            </a:r>
            <a:endParaRPr/>
          </a:p>
          <a:p>
            <a:pPr indent="-342900" lvl="0" marL="342900" rtl="0" algn="l">
              <a:spcBef>
                <a:spcPts val="592"/>
              </a:spcBef>
              <a:spcAft>
                <a:spcPts val="0"/>
              </a:spcAft>
              <a:buClr>
                <a:schemeClr val="dk1"/>
              </a:buClr>
              <a:buSzPct val="100000"/>
              <a:buFont typeface="Noto Sans Symbols"/>
              <a:buChar char="▪"/>
            </a:pPr>
            <a:r>
              <a:rPr lang="en-US"/>
              <a:t>100%=      10% 	      +     45%	     +      45%</a:t>
            </a:r>
            <a:endParaRPr/>
          </a:p>
          <a:p>
            <a:pPr indent="-342900" lvl="0" marL="342900" rtl="0" algn="l">
              <a:spcBef>
                <a:spcPts val="592"/>
              </a:spcBef>
              <a:spcAft>
                <a:spcPts val="0"/>
              </a:spcAft>
              <a:buClr>
                <a:schemeClr val="dk1"/>
              </a:buClr>
              <a:buSzPct val="100000"/>
              <a:buFont typeface="Noto Sans Symbols"/>
              <a:buChar char="▪"/>
            </a:pPr>
            <a:r>
              <a:rPr lang="en-US"/>
              <a:t>Total= UV radiation + Infra red + Visible light</a:t>
            </a:r>
            <a:endParaRPr/>
          </a:p>
          <a:p>
            <a:pPr indent="-342900" lvl="0" marL="342900" rtl="0" algn="l">
              <a:spcBef>
                <a:spcPts val="592"/>
              </a:spcBef>
              <a:spcAft>
                <a:spcPts val="0"/>
              </a:spcAft>
              <a:buClr>
                <a:srgbClr val="002060"/>
              </a:buClr>
              <a:buSzPct val="100000"/>
              <a:buNone/>
            </a:pPr>
            <a:r>
              <a:rPr lang="en-US">
                <a:solidFill>
                  <a:srgbClr val="002060"/>
                </a:solidFill>
              </a:rPr>
              <a:t>	</a:t>
            </a:r>
            <a:r>
              <a:rPr lang="en-US"/>
              <a:t>Energy reaching to Atmosphere:</a:t>
            </a:r>
            <a:endParaRPr/>
          </a:p>
          <a:p>
            <a:pPr indent="-342900" lvl="0" marL="342900" rtl="0" algn="l">
              <a:spcBef>
                <a:spcPts val="592"/>
              </a:spcBef>
              <a:spcAft>
                <a:spcPts val="0"/>
              </a:spcAft>
              <a:buClr>
                <a:srgbClr val="002060"/>
              </a:buClr>
              <a:buSzPct val="100000"/>
              <a:buFont typeface="Noto Sans Symbols"/>
              <a:buChar char="⮚"/>
            </a:pPr>
            <a:r>
              <a:rPr lang="en-US">
                <a:solidFill>
                  <a:srgbClr val="002060"/>
                </a:solidFill>
              </a:rPr>
              <a:t>100%=       34%    +        10%              +      56%</a:t>
            </a:r>
            <a:endParaRPr/>
          </a:p>
          <a:p>
            <a:pPr indent="-342900" lvl="0" marL="342900" rtl="0" algn="l">
              <a:spcBef>
                <a:spcPts val="481"/>
              </a:spcBef>
              <a:spcAft>
                <a:spcPts val="0"/>
              </a:spcAft>
              <a:buClr>
                <a:srgbClr val="002060"/>
              </a:buClr>
              <a:buSzPct val="100000"/>
              <a:buFont typeface="Noto Sans Symbols"/>
              <a:buChar char="▪"/>
            </a:pPr>
            <a:r>
              <a:rPr lang="en-US" sz="2600">
                <a:solidFill>
                  <a:srgbClr val="002060"/>
                </a:solidFill>
              </a:rPr>
              <a:t>Total = reflected back+ Absorbed by Ozone + reaching to earth</a:t>
            </a:r>
            <a:endParaRPr/>
          </a:p>
          <a:p>
            <a:pPr indent="-154940" lvl="0" marL="342900" rtl="0" algn="l">
              <a:spcBef>
                <a:spcPts val="592"/>
              </a:spcBef>
              <a:spcAft>
                <a:spcPts val="0"/>
              </a:spcAft>
              <a:buClr>
                <a:schemeClr val="dk1"/>
              </a:buClr>
              <a:buSzPct val="100000"/>
              <a:buFont typeface="Noto Sans Symbols"/>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237" name="Google Shape;237;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56% is considered as 100% , it is,</a:t>
            </a:r>
            <a:endParaRPr/>
          </a:p>
          <a:p>
            <a:pPr indent="-342900" lvl="0" marL="342900" rtl="0" algn="l">
              <a:spcBef>
                <a:spcPts val="592"/>
              </a:spcBef>
              <a:spcAft>
                <a:spcPts val="0"/>
              </a:spcAft>
              <a:buClr>
                <a:schemeClr val="dk1"/>
              </a:buClr>
              <a:buSzPct val="100000"/>
              <a:buFont typeface="Noto Sans Symbols"/>
              <a:buChar char="✔"/>
            </a:pPr>
            <a:r>
              <a:rPr lang="en-US"/>
              <a:t> 1-5% used by green plants for photosynthesis</a:t>
            </a:r>
            <a:endParaRPr/>
          </a:p>
          <a:p>
            <a:pPr indent="-342900" lvl="0" marL="342900" rtl="0" algn="l">
              <a:spcBef>
                <a:spcPts val="592"/>
              </a:spcBef>
              <a:spcAft>
                <a:spcPts val="0"/>
              </a:spcAft>
              <a:buClr>
                <a:schemeClr val="dk1"/>
              </a:buClr>
              <a:buSzPct val="100000"/>
              <a:buFont typeface="Noto Sans Symbols"/>
              <a:buChar char="✔"/>
            </a:pPr>
            <a:r>
              <a:rPr lang="en-US"/>
              <a:t>Remaining is absorbed by ground and water body as heat.</a:t>
            </a:r>
            <a:endParaRPr/>
          </a:p>
          <a:p>
            <a:pPr indent="-342900" lvl="0" marL="342900" rtl="0" algn="l">
              <a:spcBef>
                <a:spcPts val="592"/>
              </a:spcBef>
              <a:spcAft>
                <a:spcPts val="0"/>
              </a:spcAft>
              <a:buClr>
                <a:schemeClr val="dk1"/>
              </a:buClr>
              <a:buSzPct val="100000"/>
              <a:buFont typeface="Noto Sans Symbols"/>
              <a:buChar char="✔"/>
            </a:pPr>
            <a:r>
              <a:rPr lang="en-US"/>
              <a:t> Out of 100% energy coming from sun, only 0.02% used by green plants.</a:t>
            </a:r>
            <a:endParaRPr/>
          </a:p>
          <a:p>
            <a:pPr indent="-342900" lvl="0" marL="342900" rtl="0" algn="l">
              <a:spcBef>
                <a:spcPts val="592"/>
              </a:spcBef>
              <a:spcAft>
                <a:spcPts val="0"/>
              </a:spcAft>
              <a:buClr>
                <a:schemeClr val="dk1"/>
              </a:buClr>
              <a:buSzPct val="100000"/>
              <a:buFont typeface="Noto Sans Symbols"/>
              <a:buChar char="✔"/>
            </a:pPr>
            <a:r>
              <a:rPr lang="en-US"/>
              <a:t>Visible light- 390-760mm</a:t>
            </a:r>
            <a:endParaRPr/>
          </a:p>
          <a:p>
            <a:pPr indent="-342900" lvl="0" marL="342900" rtl="0" algn="l">
              <a:spcBef>
                <a:spcPts val="592"/>
              </a:spcBef>
              <a:spcAft>
                <a:spcPts val="0"/>
              </a:spcAft>
              <a:buClr>
                <a:schemeClr val="dk1"/>
              </a:buClr>
              <a:buSzPct val="100000"/>
              <a:buFont typeface="Noto Sans Symbols"/>
              <a:buChar char="✔"/>
            </a:pPr>
            <a:r>
              <a:rPr lang="en-US"/>
              <a:t>Plants strongly absorbs blue (400-500mm) and red (600-700mm) light</a:t>
            </a:r>
            <a:endParaRPr/>
          </a:p>
          <a:p>
            <a:pPr indent="-342900" lvl="0" marL="342900" rtl="0" algn="l">
              <a:spcBef>
                <a:spcPts val="592"/>
              </a:spcBef>
              <a:spcAft>
                <a:spcPts val="0"/>
              </a:spcAft>
              <a:buClr>
                <a:schemeClr val="dk1"/>
              </a:buClr>
              <a:buSzPct val="100000"/>
              <a:buNone/>
            </a:pPr>
            <a:r>
              <a:t/>
            </a:r>
            <a:endParaRPr/>
          </a:p>
          <a:p>
            <a:pPr indent="-342900" lvl="0" marL="342900" rtl="0" algn="l">
              <a:spcBef>
                <a:spcPts val="592"/>
              </a:spcBef>
              <a:spcAft>
                <a:spcPts val="0"/>
              </a:spcAft>
              <a:buClr>
                <a:schemeClr val="dk1"/>
              </a:buClr>
              <a:buSzPct val="1000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243" name="Google Shape;243;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In ecological energetic we study</a:t>
            </a:r>
            <a:endParaRPr/>
          </a:p>
          <a:p>
            <a:pPr indent="-514350" lvl="0" marL="514350" rtl="0" algn="l">
              <a:spcBef>
                <a:spcPts val="640"/>
              </a:spcBef>
              <a:spcAft>
                <a:spcPts val="0"/>
              </a:spcAft>
              <a:buClr>
                <a:srgbClr val="953734"/>
              </a:buClr>
              <a:buSzPts val="3200"/>
              <a:buFont typeface="Calibri"/>
              <a:buAutoNum type="arabicPeriod"/>
            </a:pPr>
            <a:r>
              <a:rPr lang="en-US">
                <a:solidFill>
                  <a:srgbClr val="953734"/>
                </a:solidFill>
              </a:rPr>
              <a:t>Quantity of solar energy reaching to ecosystem</a:t>
            </a:r>
            <a:endParaRPr/>
          </a:p>
          <a:p>
            <a:pPr indent="-514350" lvl="0" marL="514350" rtl="0" algn="l">
              <a:spcBef>
                <a:spcPts val="640"/>
              </a:spcBef>
              <a:spcAft>
                <a:spcPts val="0"/>
              </a:spcAft>
              <a:buClr>
                <a:srgbClr val="953734"/>
              </a:buClr>
              <a:buSzPts val="3200"/>
              <a:buFont typeface="Calibri"/>
              <a:buAutoNum type="arabicPeriod"/>
            </a:pPr>
            <a:r>
              <a:rPr lang="en-US">
                <a:solidFill>
                  <a:srgbClr val="953734"/>
                </a:solidFill>
              </a:rPr>
              <a:t>Quantity of energy used by green plants for photosynthesis</a:t>
            </a:r>
            <a:endParaRPr/>
          </a:p>
          <a:p>
            <a:pPr indent="-514350" lvl="0" marL="514350" rtl="0" algn="l">
              <a:spcBef>
                <a:spcPts val="640"/>
              </a:spcBef>
              <a:spcAft>
                <a:spcPts val="0"/>
              </a:spcAft>
              <a:buClr>
                <a:srgbClr val="953734"/>
              </a:buClr>
              <a:buSzPts val="3200"/>
              <a:buFont typeface="Calibri"/>
              <a:buAutoNum type="arabicPeriod"/>
            </a:pPr>
            <a:r>
              <a:rPr lang="en-US">
                <a:solidFill>
                  <a:srgbClr val="953734"/>
                </a:solidFill>
              </a:rPr>
              <a:t>The quantity and path of energy flow from producer to consumer</a:t>
            </a:r>
            <a:endParaRPr/>
          </a:p>
          <a:p>
            <a:pPr indent="-514350" lvl="0" marL="514350" rtl="0" algn="l">
              <a:spcBef>
                <a:spcPts val="640"/>
              </a:spcBef>
              <a:spcAft>
                <a:spcPts val="0"/>
              </a:spcAft>
              <a:buClr>
                <a:schemeClr val="dk1"/>
              </a:buClr>
              <a:buSzPts val="3200"/>
              <a:buNone/>
            </a:pPr>
            <a:r>
              <a:t/>
            </a:r>
            <a:endParaRPr>
              <a:solidFill>
                <a:srgbClr val="953734"/>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249" name="Google Shape;249;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Energy flow in ecosystem:</a:t>
            </a:r>
            <a:endParaRPr/>
          </a:p>
          <a:p>
            <a:pPr indent="-342900" lvl="0" marL="342900" rtl="0" algn="l">
              <a:spcBef>
                <a:spcPts val="592"/>
              </a:spcBef>
              <a:spcAft>
                <a:spcPts val="0"/>
              </a:spcAft>
              <a:buClr>
                <a:srgbClr val="953734"/>
              </a:buClr>
              <a:buSzPct val="100000"/>
              <a:buFont typeface="Noto Sans Symbols"/>
              <a:buChar char="❖"/>
            </a:pPr>
            <a:r>
              <a:rPr lang="en-US">
                <a:solidFill>
                  <a:srgbClr val="953734"/>
                </a:solidFill>
              </a:rPr>
              <a:t> Takes place through food chain</a:t>
            </a:r>
            <a:endParaRPr/>
          </a:p>
          <a:p>
            <a:pPr indent="-342900" lvl="0" marL="342900" rtl="0" algn="l">
              <a:spcBef>
                <a:spcPts val="592"/>
              </a:spcBef>
              <a:spcAft>
                <a:spcPts val="0"/>
              </a:spcAft>
              <a:buClr>
                <a:srgbClr val="953734"/>
              </a:buClr>
              <a:buSzPct val="100000"/>
              <a:buFont typeface="Noto Sans Symbols"/>
              <a:buChar char="❖"/>
            </a:pPr>
            <a:r>
              <a:rPr lang="en-US">
                <a:solidFill>
                  <a:srgbClr val="953734"/>
                </a:solidFill>
              </a:rPr>
              <a:t>Unidirectional or one way flow</a:t>
            </a:r>
            <a:endParaRPr/>
          </a:p>
          <a:p>
            <a:pPr indent="-342900" lvl="0" marL="342900" rtl="0" algn="l">
              <a:spcBef>
                <a:spcPts val="592"/>
              </a:spcBef>
              <a:spcAft>
                <a:spcPts val="0"/>
              </a:spcAft>
              <a:buClr>
                <a:srgbClr val="953734"/>
              </a:buClr>
              <a:buSzPct val="100000"/>
              <a:buFont typeface="Noto Sans Symbols"/>
              <a:buChar char="❖"/>
            </a:pPr>
            <a:r>
              <a:rPr lang="en-US">
                <a:solidFill>
                  <a:srgbClr val="953734"/>
                </a:solidFill>
              </a:rPr>
              <a:t>Follows two laws of thermodynamics</a:t>
            </a:r>
            <a:endParaRPr/>
          </a:p>
          <a:p>
            <a:pPr indent="-342900" lvl="0" marL="342900" rtl="0" algn="l">
              <a:spcBef>
                <a:spcPts val="592"/>
              </a:spcBef>
              <a:spcAft>
                <a:spcPts val="0"/>
              </a:spcAft>
              <a:buClr>
                <a:srgbClr val="953734"/>
              </a:buClr>
              <a:buSzPct val="100000"/>
              <a:buFont typeface="Noto Sans Symbols"/>
              <a:buChar char="✔"/>
            </a:pPr>
            <a:r>
              <a:rPr lang="en-US">
                <a:solidFill>
                  <a:srgbClr val="953734"/>
                </a:solidFill>
              </a:rPr>
              <a:t> first law:</a:t>
            </a:r>
            <a:r>
              <a:rPr lang="en-US"/>
              <a:t> States that energy can neither be created nor destroyed, but it can be transformed from one form to another.</a:t>
            </a:r>
            <a:endParaRPr/>
          </a:p>
          <a:p>
            <a:pPr indent="-342900" lvl="0" marL="342900" rtl="0" algn="l">
              <a:spcBef>
                <a:spcPts val="592"/>
              </a:spcBef>
              <a:spcAft>
                <a:spcPts val="0"/>
              </a:spcAft>
              <a:buClr>
                <a:srgbClr val="953734"/>
              </a:buClr>
              <a:buSzPct val="100000"/>
              <a:buFont typeface="Noto Sans Symbols"/>
              <a:buChar char="✔"/>
            </a:pPr>
            <a:r>
              <a:rPr lang="en-US">
                <a:solidFill>
                  <a:srgbClr val="953734"/>
                </a:solidFill>
              </a:rPr>
              <a:t>Second law:</a:t>
            </a:r>
            <a:r>
              <a:rPr lang="en-US"/>
              <a:t> Energy dissipates or it gets converted from more concentrated form to dispersed or simple form.</a:t>
            </a:r>
            <a:endParaRPr>
              <a:solidFill>
                <a:srgbClr val="953734"/>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255" name="Google Shape;255;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2060"/>
              </a:buClr>
              <a:buSzPts val="4400"/>
              <a:buChar char="•"/>
            </a:pPr>
            <a:r>
              <a:rPr lang="en-US" sz="4400">
                <a:solidFill>
                  <a:srgbClr val="002060"/>
                </a:solidFill>
              </a:rPr>
              <a:t>Energy flow model:( E P Odum, 1956)</a:t>
            </a:r>
            <a:endParaRPr/>
          </a:p>
          <a:p>
            <a:pPr indent="-514350" lvl="0" marL="514350" rtl="0" algn="l">
              <a:spcBef>
                <a:spcPts val="880"/>
              </a:spcBef>
              <a:spcAft>
                <a:spcPts val="0"/>
              </a:spcAft>
              <a:buClr>
                <a:srgbClr val="C00000"/>
              </a:buClr>
              <a:buSzPts val="4400"/>
              <a:buFont typeface="Calibri"/>
              <a:buAutoNum type="arabicPeriod"/>
            </a:pPr>
            <a:r>
              <a:rPr lang="en-US" sz="4400">
                <a:solidFill>
                  <a:srgbClr val="C00000"/>
                </a:solidFill>
              </a:rPr>
              <a:t>Single channel energy flow model</a:t>
            </a:r>
            <a:endParaRPr/>
          </a:p>
          <a:p>
            <a:pPr indent="-514350" lvl="0" marL="514350" rtl="0" algn="l">
              <a:spcBef>
                <a:spcPts val="880"/>
              </a:spcBef>
              <a:spcAft>
                <a:spcPts val="0"/>
              </a:spcAft>
              <a:buClr>
                <a:srgbClr val="C00000"/>
              </a:buClr>
              <a:buSzPts val="4400"/>
              <a:buFont typeface="Calibri"/>
              <a:buAutoNum type="arabicPeriod"/>
            </a:pPr>
            <a:r>
              <a:rPr lang="en-US" sz="4400">
                <a:solidFill>
                  <a:srgbClr val="C00000"/>
                </a:solidFill>
              </a:rPr>
              <a:t>‘Y’ shaped energy flow model</a:t>
            </a:r>
            <a:endParaRPr/>
          </a:p>
          <a:p>
            <a:pPr indent="-311150" lvl="0" marL="514350" rtl="0" algn="l">
              <a:spcBef>
                <a:spcPts val="640"/>
              </a:spcBef>
              <a:spcAft>
                <a:spcPts val="0"/>
              </a:spcAft>
              <a:buClr>
                <a:schemeClr val="dk1"/>
              </a:buClr>
              <a:buSzPts val="3200"/>
              <a:buFont typeface="Calibri"/>
              <a:buNone/>
            </a:pPr>
            <a:r>
              <a:t/>
            </a:r>
            <a:endParaRPr>
              <a:solidFill>
                <a:srgbClr val="C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8"/>
          <p:cNvSpPr txBox="1"/>
          <p:nvPr>
            <p:ph type="title"/>
          </p:nvPr>
        </p:nvSpPr>
        <p:spPr>
          <a:xfrm>
            <a:off x="457200" y="274638"/>
            <a:ext cx="8229600" cy="7921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1.Single channel energy flow model</a:t>
            </a:r>
            <a:endParaRPr/>
          </a:p>
        </p:txBody>
      </p:sp>
      <p:sp>
        <p:nvSpPr>
          <p:cNvPr id="261" name="Google Shape;261;p28"/>
          <p:cNvSpPr/>
          <p:nvPr/>
        </p:nvSpPr>
        <p:spPr>
          <a:xfrm>
            <a:off x="457200" y="3165332"/>
            <a:ext cx="1517093" cy="1395698"/>
          </a:xfrm>
          <a:prstGeom prst="roundRect">
            <a:avLst>
              <a:gd fmla="val 16667" name="adj"/>
            </a:avLst>
          </a:prstGeom>
          <a:gradFill>
            <a:gsLst>
              <a:gs pos="0">
                <a:srgbClr val="992D2B"/>
              </a:gs>
              <a:gs pos="80000">
                <a:srgbClr val="C93D39"/>
              </a:gs>
              <a:gs pos="100000">
                <a:srgbClr val="CD3A36"/>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0" i="0" lang="en-US" sz="1800" u="none" cap="none" strike="noStrike">
                <a:solidFill>
                  <a:schemeClr val="lt1"/>
                </a:solidFill>
                <a:latin typeface="Calibri"/>
                <a:ea typeface="Calibri"/>
                <a:cs typeface="Calibri"/>
                <a:sym typeface="Calibri"/>
              </a:rPr>
              <a:t>Autotrophs</a:t>
            </a:r>
            <a:endParaRPr b="0" i="0" sz="1800" u="none" cap="none" strike="noStrike">
              <a:solidFill>
                <a:schemeClr val="lt1"/>
              </a:solidFill>
              <a:latin typeface="Calibri"/>
              <a:ea typeface="Calibri"/>
              <a:cs typeface="Calibri"/>
              <a:sym typeface="Calibri"/>
            </a:endParaRPr>
          </a:p>
          <a:p>
            <a:pPr indent="0" lvl="0" marL="0" marR="0" rtl="0" algn="ctr">
              <a:lnSpc>
                <a:spcPct val="85000"/>
              </a:lnSpc>
              <a:spcBef>
                <a:spcPts val="360"/>
              </a:spcBef>
              <a:spcAft>
                <a:spcPts val="0"/>
              </a:spcAft>
              <a:buNone/>
            </a:pPr>
            <a:r>
              <a:rPr b="0" i="0" lang="en-US" sz="1800" u="none" cap="none" strike="noStrike">
                <a:solidFill>
                  <a:schemeClr val="lt1"/>
                </a:solidFill>
                <a:latin typeface="Calibri"/>
                <a:ea typeface="Calibri"/>
                <a:cs typeface="Calibri"/>
                <a:sym typeface="Calibri"/>
              </a:rPr>
              <a:t>G.P. 111 gm cal/cm2/yr</a:t>
            </a:r>
            <a:endParaRPr b="0" i="0" sz="1800" u="none" cap="none" strike="noStrike">
              <a:solidFill>
                <a:schemeClr val="lt1"/>
              </a:solidFill>
              <a:latin typeface="Calibri"/>
              <a:ea typeface="Calibri"/>
              <a:cs typeface="Calibri"/>
              <a:sym typeface="Calibri"/>
            </a:endParaRPr>
          </a:p>
        </p:txBody>
      </p:sp>
      <p:sp>
        <p:nvSpPr>
          <p:cNvPr id="262" name="Google Shape;262;p28"/>
          <p:cNvSpPr/>
          <p:nvPr/>
        </p:nvSpPr>
        <p:spPr>
          <a:xfrm>
            <a:off x="2321533" y="3446493"/>
            <a:ext cx="1041721" cy="833376"/>
          </a:xfrm>
          <a:prstGeom prst="rightArrow">
            <a:avLst>
              <a:gd fmla="val 50000" name="adj1"/>
              <a:gd fmla="val 50000" name="adj2"/>
            </a:avLst>
          </a:prstGeom>
          <a:solidFill>
            <a:schemeClr val="accent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3" name="Google Shape;263;p28"/>
          <p:cNvSpPr/>
          <p:nvPr/>
        </p:nvSpPr>
        <p:spPr>
          <a:xfrm>
            <a:off x="3710494" y="3451816"/>
            <a:ext cx="1684081" cy="822730"/>
          </a:xfrm>
          <a:prstGeom prst="roundRect">
            <a:avLst>
              <a:gd fmla="val 16667" name="adj"/>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0" i="0" lang="en-US" sz="1800" u="none" cap="none" strike="noStrike">
                <a:solidFill>
                  <a:schemeClr val="lt1"/>
                </a:solidFill>
                <a:latin typeface="Calibri"/>
                <a:ea typeface="Calibri"/>
                <a:cs typeface="Calibri"/>
                <a:sym typeface="Calibri"/>
              </a:rPr>
              <a:t>Herbivores</a:t>
            </a:r>
            <a:endParaRPr/>
          </a:p>
          <a:p>
            <a:pPr indent="0" lvl="0" marL="0" marR="0" rtl="0" algn="ctr">
              <a:lnSpc>
                <a:spcPct val="85000"/>
              </a:lnSpc>
              <a:spcBef>
                <a:spcPts val="360"/>
              </a:spcBef>
              <a:spcAft>
                <a:spcPts val="0"/>
              </a:spcAft>
              <a:buNone/>
            </a:pPr>
            <a:r>
              <a:rPr b="0" i="0" lang="en-US" sz="1800" u="none" cap="none" strike="noStrike">
                <a:solidFill>
                  <a:schemeClr val="lt1"/>
                </a:solidFill>
                <a:latin typeface="Calibri"/>
                <a:ea typeface="Calibri"/>
                <a:cs typeface="Calibri"/>
                <a:sym typeface="Calibri"/>
              </a:rPr>
              <a:t>G.P. 15</a:t>
            </a:r>
            <a:endParaRPr b="0" i="0" sz="1800" u="none" cap="none" strike="noStrike">
              <a:solidFill>
                <a:schemeClr val="lt1"/>
              </a:solidFill>
              <a:latin typeface="Calibri"/>
              <a:ea typeface="Calibri"/>
              <a:cs typeface="Calibri"/>
              <a:sym typeface="Calibri"/>
            </a:endParaRPr>
          </a:p>
        </p:txBody>
      </p:sp>
      <p:sp>
        <p:nvSpPr>
          <p:cNvPr id="264" name="Google Shape;264;p28"/>
          <p:cNvSpPr/>
          <p:nvPr/>
        </p:nvSpPr>
        <p:spPr>
          <a:xfrm>
            <a:off x="5741815" y="3446493"/>
            <a:ext cx="1041721" cy="833376"/>
          </a:xfrm>
          <a:prstGeom prst="rightArrow">
            <a:avLst>
              <a:gd fmla="val 50000" name="adj1"/>
              <a:gd fmla="val 50000" name="adj2"/>
            </a:avLst>
          </a:prstGeom>
          <a:solidFill>
            <a:schemeClr val="accent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5" name="Google Shape;265;p28"/>
          <p:cNvSpPr/>
          <p:nvPr/>
        </p:nvSpPr>
        <p:spPr>
          <a:xfrm>
            <a:off x="7130776" y="3219314"/>
            <a:ext cx="1556019" cy="1287734"/>
          </a:xfrm>
          <a:prstGeom prst="roundRect">
            <a:avLst>
              <a:gd fmla="val 16667" name="adj"/>
            </a:avLst>
          </a:prstGeom>
          <a:gradFill>
            <a:gsLst>
              <a:gs pos="0">
                <a:srgbClr val="5D427D"/>
              </a:gs>
              <a:gs pos="80000">
                <a:srgbClr val="7A57A5"/>
              </a:gs>
              <a:gs pos="100000">
                <a:srgbClr val="7A56A7"/>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0" i="0" lang="en-US" sz="1800" u="none" cap="none" strike="noStrike">
                <a:solidFill>
                  <a:schemeClr val="lt1"/>
                </a:solidFill>
                <a:latin typeface="Calibri"/>
                <a:ea typeface="Calibri"/>
                <a:cs typeface="Calibri"/>
                <a:sym typeface="Calibri"/>
              </a:rPr>
              <a:t>Carnivores</a:t>
            </a:r>
            <a:endParaRPr/>
          </a:p>
          <a:p>
            <a:pPr indent="0" lvl="0" marL="0" marR="0" rtl="0" algn="ctr">
              <a:lnSpc>
                <a:spcPct val="85000"/>
              </a:lnSpc>
              <a:spcBef>
                <a:spcPts val="360"/>
              </a:spcBef>
              <a:spcAft>
                <a:spcPts val="0"/>
              </a:spcAft>
              <a:buNone/>
            </a:pPr>
            <a:r>
              <a:rPr b="0" i="0" lang="en-US" sz="1800" u="none" cap="none" strike="noStrike">
                <a:solidFill>
                  <a:schemeClr val="lt1"/>
                </a:solidFill>
                <a:latin typeface="Calibri"/>
                <a:ea typeface="Calibri"/>
                <a:cs typeface="Calibri"/>
                <a:sym typeface="Calibri"/>
              </a:rPr>
              <a:t>G.P. 3</a:t>
            </a:r>
            <a:endParaRPr b="0" i="0" sz="1800" u="none" cap="none" strike="noStrike">
              <a:solidFill>
                <a:schemeClr val="lt1"/>
              </a:solidFill>
              <a:latin typeface="Calibri"/>
              <a:ea typeface="Calibri"/>
              <a:cs typeface="Calibri"/>
              <a:sym typeface="Calibri"/>
            </a:endParaRPr>
          </a:p>
        </p:txBody>
      </p:sp>
      <p:sp>
        <p:nvSpPr>
          <p:cNvPr id="266" name="Google Shape;266;p28"/>
          <p:cNvSpPr/>
          <p:nvPr/>
        </p:nvSpPr>
        <p:spPr>
          <a:xfrm>
            <a:off x="990600" y="4800600"/>
            <a:ext cx="45719" cy="22860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7" name="Google Shape;267;p28"/>
          <p:cNvSpPr/>
          <p:nvPr/>
        </p:nvSpPr>
        <p:spPr>
          <a:xfrm>
            <a:off x="1752600" y="4800600"/>
            <a:ext cx="76200" cy="22860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8" name="Google Shape;268;p28"/>
          <p:cNvSpPr/>
          <p:nvPr/>
        </p:nvSpPr>
        <p:spPr>
          <a:xfrm>
            <a:off x="762000" y="2133600"/>
            <a:ext cx="45719" cy="30480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9" name="Google Shape;269;p28"/>
          <p:cNvSpPr/>
          <p:nvPr/>
        </p:nvSpPr>
        <p:spPr>
          <a:xfrm>
            <a:off x="914400" y="2133600"/>
            <a:ext cx="45719" cy="30480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0" name="Google Shape;270;p28"/>
          <p:cNvSpPr/>
          <p:nvPr/>
        </p:nvSpPr>
        <p:spPr>
          <a:xfrm>
            <a:off x="1066800" y="2133600"/>
            <a:ext cx="45719" cy="30480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1" name="Google Shape;271;p28"/>
          <p:cNvSpPr/>
          <p:nvPr/>
        </p:nvSpPr>
        <p:spPr>
          <a:xfrm>
            <a:off x="1219200" y="2133600"/>
            <a:ext cx="45719" cy="30480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2" name="Google Shape;272;p28"/>
          <p:cNvSpPr txBox="1"/>
          <p:nvPr/>
        </p:nvSpPr>
        <p:spPr>
          <a:xfrm>
            <a:off x="533400" y="1066800"/>
            <a:ext cx="14478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rgbClr val="974806"/>
                </a:solidFill>
                <a:latin typeface="Calibri"/>
                <a:ea typeface="Calibri"/>
                <a:cs typeface="Calibri"/>
                <a:sym typeface="Calibri"/>
              </a:rPr>
              <a:t>Sun light</a:t>
            </a:r>
            <a:endParaRPr/>
          </a:p>
          <a:p>
            <a:pPr indent="0" lvl="0" marL="0" marR="0" rtl="0" algn="l">
              <a:spcBef>
                <a:spcPts val="0"/>
              </a:spcBef>
              <a:spcAft>
                <a:spcPts val="0"/>
              </a:spcAft>
              <a:buNone/>
            </a:pPr>
            <a:r>
              <a:rPr b="1" lang="en-US" sz="1800">
                <a:solidFill>
                  <a:srgbClr val="974806"/>
                </a:solidFill>
                <a:latin typeface="Calibri"/>
                <a:ea typeface="Calibri"/>
                <a:cs typeface="Calibri"/>
                <a:sym typeface="Calibri"/>
              </a:rPr>
              <a:t>118.872 kg cal/cm2/yr</a:t>
            </a:r>
            <a:endParaRPr b="1" sz="1800">
              <a:solidFill>
                <a:srgbClr val="974806"/>
              </a:solidFill>
              <a:latin typeface="Calibri"/>
              <a:ea typeface="Calibri"/>
              <a:cs typeface="Calibri"/>
              <a:sym typeface="Calibri"/>
            </a:endParaRPr>
          </a:p>
        </p:txBody>
      </p:sp>
      <p:sp>
        <p:nvSpPr>
          <p:cNvPr id="273" name="Google Shape;273;p28"/>
          <p:cNvSpPr/>
          <p:nvPr/>
        </p:nvSpPr>
        <p:spPr>
          <a:xfrm>
            <a:off x="4495800" y="2743200"/>
            <a:ext cx="152400" cy="457200"/>
          </a:xfrm>
          <a:prstGeom prst="up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28"/>
          <p:cNvSpPr/>
          <p:nvPr/>
        </p:nvSpPr>
        <p:spPr>
          <a:xfrm>
            <a:off x="3962400" y="4572000"/>
            <a:ext cx="76200" cy="38100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28"/>
          <p:cNvSpPr/>
          <p:nvPr/>
        </p:nvSpPr>
        <p:spPr>
          <a:xfrm>
            <a:off x="5029200" y="4495800"/>
            <a:ext cx="76200" cy="45720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28"/>
          <p:cNvSpPr/>
          <p:nvPr/>
        </p:nvSpPr>
        <p:spPr>
          <a:xfrm>
            <a:off x="7239000" y="4724400"/>
            <a:ext cx="76200" cy="45720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28"/>
          <p:cNvSpPr/>
          <p:nvPr/>
        </p:nvSpPr>
        <p:spPr>
          <a:xfrm>
            <a:off x="8153400" y="4724400"/>
            <a:ext cx="76200" cy="45720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28"/>
          <p:cNvSpPr/>
          <p:nvPr/>
        </p:nvSpPr>
        <p:spPr>
          <a:xfrm>
            <a:off x="1752600" y="2590800"/>
            <a:ext cx="152400" cy="457200"/>
          </a:xfrm>
          <a:prstGeom prst="up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28"/>
          <p:cNvSpPr/>
          <p:nvPr/>
        </p:nvSpPr>
        <p:spPr>
          <a:xfrm>
            <a:off x="7772400" y="2514600"/>
            <a:ext cx="152400" cy="457200"/>
          </a:xfrm>
          <a:prstGeom prst="up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28"/>
          <p:cNvSpPr txBox="1"/>
          <p:nvPr/>
        </p:nvSpPr>
        <p:spPr>
          <a:xfrm>
            <a:off x="1524000" y="2057400"/>
            <a:ext cx="1752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244061"/>
                </a:solidFill>
                <a:latin typeface="Calibri"/>
                <a:ea typeface="Calibri"/>
                <a:cs typeface="Calibri"/>
                <a:sym typeface="Calibri"/>
              </a:rPr>
              <a:t>Decomposition    (3)</a:t>
            </a:r>
            <a:endParaRPr/>
          </a:p>
        </p:txBody>
      </p:sp>
      <p:sp>
        <p:nvSpPr>
          <p:cNvPr id="281" name="Google Shape;281;p28"/>
          <p:cNvSpPr txBox="1"/>
          <p:nvPr/>
        </p:nvSpPr>
        <p:spPr>
          <a:xfrm>
            <a:off x="381000" y="5334000"/>
            <a:ext cx="9144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F0066"/>
                </a:solidFill>
                <a:latin typeface="Calibri"/>
                <a:ea typeface="Calibri"/>
                <a:cs typeface="Calibri"/>
                <a:sym typeface="Calibri"/>
              </a:rPr>
              <a:t>Not utilized</a:t>
            </a:r>
            <a:endParaRPr/>
          </a:p>
          <a:p>
            <a:pPr indent="0" lvl="0" marL="0" marR="0" rtl="0" algn="ctr">
              <a:spcBef>
                <a:spcPts val="0"/>
              </a:spcBef>
              <a:spcAft>
                <a:spcPts val="0"/>
              </a:spcAft>
              <a:buNone/>
            </a:pPr>
            <a:r>
              <a:rPr b="1" lang="en-US" sz="1800">
                <a:solidFill>
                  <a:srgbClr val="FF0066"/>
                </a:solidFill>
                <a:latin typeface="Calibri"/>
                <a:ea typeface="Calibri"/>
                <a:cs typeface="Calibri"/>
                <a:sym typeface="Calibri"/>
              </a:rPr>
              <a:t>(70)</a:t>
            </a:r>
            <a:endParaRPr b="1" sz="1800">
              <a:solidFill>
                <a:srgbClr val="FF0066"/>
              </a:solidFill>
              <a:latin typeface="Calibri"/>
              <a:ea typeface="Calibri"/>
              <a:cs typeface="Calibri"/>
              <a:sym typeface="Calibri"/>
            </a:endParaRPr>
          </a:p>
        </p:txBody>
      </p:sp>
      <p:sp>
        <p:nvSpPr>
          <p:cNvPr id="282" name="Google Shape;282;p28"/>
          <p:cNvSpPr txBox="1"/>
          <p:nvPr/>
        </p:nvSpPr>
        <p:spPr>
          <a:xfrm>
            <a:off x="1295400" y="5257800"/>
            <a:ext cx="1371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F0000"/>
                </a:solidFill>
                <a:latin typeface="Calibri"/>
                <a:ea typeface="Calibri"/>
                <a:cs typeface="Calibri"/>
                <a:sym typeface="Calibri"/>
              </a:rPr>
              <a:t>Respiration</a:t>
            </a:r>
            <a:r>
              <a:rPr lang="en-US" sz="1800">
                <a:solidFill>
                  <a:schemeClr val="dk1"/>
                </a:solidFill>
                <a:latin typeface="Calibri"/>
                <a:ea typeface="Calibri"/>
                <a:cs typeface="Calibri"/>
                <a:sym typeface="Calibri"/>
              </a:rPr>
              <a:t> </a:t>
            </a:r>
            <a:r>
              <a:rPr lang="en-US" sz="1800">
                <a:solidFill>
                  <a:srgbClr val="FF0000"/>
                </a:solidFill>
                <a:latin typeface="Calibri"/>
                <a:ea typeface="Calibri"/>
                <a:cs typeface="Calibri"/>
                <a:sym typeface="Calibri"/>
              </a:rPr>
              <a:t>(</a:t>
            </a:r>
            <a:r>
              <a:rPr b="1" lang="en-US" sz="1800">
                <a:solidFill>
                  <a:srgbClr val="FF0000"/>
                </a:solidFill>
                <a:latin typeface="Calibri"/>
                <a:ea typeface="Calibri"/>
                <a:cs typeface="Calibri"/>
                <a:sym typeface="Calibri"/>
              </a:rPr>
              <a:t>23</a:t>
            </a:r>
            <a:r>
              <a:rPr lang="en-US" sz="1800">
                <a:solidFill>
                  <a:srgbClr val="FF0000"/>
                </a:solidFill>
                <a:latin typeface="Calibri"/>
                <a:ea typeface="Calibri"/>
                <a:cs typeface="Calibri"/>
                <a:sym typeface="Calibri"/>
              </a:rPr>
              <a:t>)</a:t>
            </a:r>
            <a:endParaRPr sz="1800">
              <a:solidFill>
                <a:srgbClr val="FF0000"/>
              </a:solidFill>
              <a:latin typeface="Calibri"/>
              <a:ea typeface="Calibri"/>
              <a:cs typeface="Calibri"/>
              <a:sym typeface="Calibri"/>
            </a:endParaRPr>
          </a:p>
        </p:txBody>
      </p:sp>
      <p:sp>
        <p:nvSpPr>
          <p:cNvPr id="283" name="Google Shape;283;p28"/>
          <p:cNvSpPr txBox="1"/>
          <p:nvPr/>
        </p:nvSpPr>
        <p:spPr>
          <a:xfrm>
            <a:off x="3733800" y="1905000"/>
            <a:ext cx="1752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244061"/>
                </a:solidFill>
                <a:latin typeface="Calibri"/>
                <a:ea typeface="Calibri"/>
                <a:cs typeface="Calibri"/>
                <a:sym typeface="Calibri"/>
              </a:rPr>
              <a:t>Decomposition    (0.5)</a:t>
            </a:r>
            <a:endParaRPr/>
          </a:p>
        </p:txBody>
      </p:sp>
      <p:sp>
        <p:nvSpPr>
          <p:cNvPr id="284" name="Google Shape;284;p28"/>
          <p:cNvSpPr txBox="1"/>
          <p:nvPr/>
        </p:nvSpPr>
        <p:spPr>
          <a:xfrm>
            <a:off x="6934200" y="1752600"/>
            <a:ext cx="1752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244061"/>
                </a:solidFill>
                <a:latin typeface="Calibri"/>
                <a:ea typeface="Calibri"/>
                <a:cs typeface="Calibri"/>
                <a:sym typeface="Calibri"/>
              </a:rPr>
              <a:t>Decomposition    (traces)</a:t>
            </a:r>
            <a:endParaRPr/>
          </a:p>
        </p:txBody>
      </p:sp>
      <p:sp>
        <p:nvSpPr>
          <p:cNvPr id="285" name="Google Shape;285;p28"/>
          <p:cNvSpPr txBox="1"/>
          <p:nvPr/>
        </p:nvSpPr>
        <p:spPr>
          <a:xfrm>
            <a:off x="3657600" y="5181600"/>
            <a:ext cx="9144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F0066"/>
                </a:solidFill>
                <a:latin typeface="Calibri"/>
                <a:ea typeface="Calibri"/>
                <a:cs typeface="Calibri"/>
                <a:sym typeface="Calibri"/>
              </a:rPr>
              <a:t>Not utilized</a:t>
            </a:r>
            <a:endParaRPr/>
          </a:p>
          <a:p>
            <a:pPr indent="0" lvl="0" marL="0" marR="0" rtl="0" algn="ctr">
              <a:spcBef>
                <a:spcPts val="0"/>
              </a:spcBef>
              <a:spcAft>
                <a:spcPts val="0"/>
              </a:spcAft>
              <a:buNone/>
            </a:pPr>
            <a:r>
              <a:rPr b="1" lang="en-US" sz="1800">
                <a:solidFill>
                  <a:srgbClr val="FF0066"/>
                </a:solidFill>
                <a:latin typeface="Calibri"/>
                <a:ea typeface="Calibri"/>
                <a:cs typeface="Calibri"/>
                <a:sym typeface="Calibri"/>
              </a:rPr>
              <a:t>(7)</a:t>
            </a:r>
            <a:endParaRPr b="1" sz="1800">
              <a:solidFill>
                <a:srgbClr val="FF0066"/>
              </a:solidFill>
              <a:latin typeface="Calibri"/>
              <a:ea typeface="Calibri"/>
              <a:cs typeface="Calibri"/>
              <a:sym typeface="Calibri"/>
            </a:endParaRPr>
          </a:p>
        </p:txBody>
      </p:sp>
      <p:sp>
        <p:nvSpPr>
          <p:cNvPr id="286" name="Google Shape;286;p28"/>
          <p:cNvSpPr txBox="1"/>
          <p:nvPr/>
        </p:nvSpPr>
        <p:spPr>
          <a:xfrm>
            <a:off x="6781800" y="5257800"/>
            <a:ext cx="9144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F0066"/>
                </a:solidFill>
                <a:latin typeface="Calibri"/>
                <a:ea typeface="Calibri"/>
                <a:cs typeface="Calibri"/>
                <a:sym typeface="Calibri"/>
              </a:rPr>
              <a:t>Not</a:t>
            </a:r>
            <a:r>
              <a:rPr lang="en-US" sz="1800">
                <a:solidFill>
                  <a:srgbClr val="FF0066"/>
                </a:solidFill>
                <a:latin typeface="Calibri"/>
                <a:ea typeface="Calibri"/>
                <a:cs typeface="Calibri"/>
                <a:sym typeface="Calibri"/>
              </a:rPr>
              <a:t> </a:t>
            </a:r>
            <a:r>
              <a:rPr b="1" lang="en-US" sz="1800">
                <a:solidFill>
                  <a:srgbClr val="FF0066"/>
                </a:solidFill>
                <a:latin typeface="Calibri"/>
                <a:ea typeface="Calibri"/>
                <a:cs typeface="Calibri"/>
                <a:sym typeface="Calibri"/>
              </a:rPr>
              <a:t>utilized</a:t>
            </a:r>
            <a:endParaRPr/>
          </a:p>
          <a:p>
            <a:pPr indent="0" lvl="0" marL="0" marR="0" rtl="0" algn="ctr">
              <a:spcBef>
                <a:spcPts val="0"/>
              </a:spcBef>
              <a:spcAft>
                <a:spcPts val="0"/>
              </a:spcAft>
              <a:buNone/>
            </a:pPr>
            <a:r>
              <a:rPr lang="en-US" sz="1800">
                <a:solidFill>
                  <a:srgbClr val="FF0066"/>
                </a:solidFill>
                <a:latin typeface="Calibri"/>
                <a:ea typeface="Calibri"/>
                <a:cs typeface="Calibri"/>
                <a:sym typeface="Calibri"/>
              </a:rPr>
              <a:t>(</a:t>
            </a:r>
            <a:r>
              <a:rPr b="1" lang="en-US" sz="1800">
                <a:solidFill>
                  <a:srgbClr val="FF0066"/>
                </a:solidFill>
                <a:latin typeface="Calibri"/>
                <a:ea typeface="Calibri"/>
                <a:cs typeface="Calibri"/>
                <a:sym typeface="Calibri"/>
              </a:rPr>
              <a:t>1.2</a:t>
            </a:r>
            <a:r>
              <a:rPr lang="en-US" sz="1800">
                <a:solidFill>
                  <a:srgbClr val="FF0066"/>
                </a:solidFill>
                <a:latin typeface="Calibri"/>
                <a:ea typeface="Calibri"/>
                <a:cs typeface="Calibri"/>
                <a:sym typeface="Calibri"/>
              </a:rPr>
              <a:t>)</a:t>
            </a:r>
            <a:endParaRPr sz="1800">
              <a:solidFill>
                <a:srgbClr val="FF0066"/>
              </a:solidFill>
              <a:latin typeface="Calibri"/>
              <a:ea typeface="Calibri"/>
              <a:cs typeface="Calibri"/>
              <a:sym typeface="Calibri"/>
            </a:endParaRPr>
          </a:p>
        </p:txBody>
      </p:sp>
      <p:sp>
        <p:nvSpPr>
          <p:cNvPr id="287" name="Google Shape;287;p28"/>
          <p:cNvSpPr txBox="1"/>
          <p:nvPr/>
        </p:nvSpPr>
        <p:spPr>
          <a:xfrm>
            <a:off x="4419600" y="5181600"/>
            <a:ext cx="1371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F0000"/>
                </a:solidFill>
                <a:latin typeface="Calibri"/>
                <a:ea typeface="Calibri"/>
                <a:cs typeface="Calibri"/>
                <a:sym typeface="Calibri"/>
              </a:rPr>
              <a:t>Respiration</a:t>
            </a:r>
            <a:r>
              <a:rPr lang="en-US" sz="1800">
                <a:solidFill>
                  <a:schemeClr val="dk1"/>
                </a:solidFill>
                <a:latin typeface="Calibri"/>
                <a:ea typeface="Calibri"/>
                <a:cs typeface="Calibri"/>
                <a:sym typeface="Calibri"/>
              </a:rPr>
              <a:t> </a:t>
            </a:r>
            <a:r>
              <a:rPr lang="en-US" sz="1800">
                <a:solidFill>
                  <a:srgbClr val="FF0000"/>
                </a:solidFill>
                <a:latin typeface="Calibri"/>
                <a:ea typeface="Calibri"/>
                <a:cs typeface="Calibri"/>
                <a:sym typeface="Calibri"/>
              </a:rPr>
              <a:t>(</a:t>
            </a:r>
            <a:r>
              <a:rPr b="1" lang="en-US" sz="1800">
                <a:solidFill>
                  <a:srgbClr val="FF0000"/>
                </a:solidFill>
                <a:latin typeface="Calibri"/>
                <a:ea typeface="Calibri"/>
                <a:cs typeface="Calibri"/>
                <a:sym typeface="Calibri"/>
              </a:rPr>
              <a:t>4.5</a:t>
            </a:r>
            <a:r>
              <a:rPr lang="en-US" sz="1800">
                <a:solidFill>
                  <a:srgbClr val="FF0000"/>
                </a:solidFill>
                <a:latin typeface="Calibri"/>
                <a:ea typeface="Calibri"/>
                <a:cs typeface="Calibri"/>
                <a:sym typeface="Calibri"/>
              </a:rPr>
              <a:t>)</a:t>
            </a:r>
            <a:endParaRPr sz="1800">
              <a:solidFill>
                <a:srgbClr val="FF0000"/>
              </a:solidFill>
              <a:latin typeface="Calibri"/>
              <a:ea typeface="Calibri"/>
              <a:cs typeface="Calibri"/>
              <a:sym typeface="Calibri"/>
            </a:endParaRPr>
          </a:p>
        </p:txBody>
      </p:sp>
      <p:sp>
        <p:nvSpPr>
          <p:cNvPr id="288" name="Google Shape;288;p28"/>
          <p:cNvSpPr txBox="1"/>
          <p:nvPr/>
        </p:nvSpPr>
        <p:spPr>
          <a:xfrm>
            <a:off x="7543800" y="5257800"/>
            <a:ext cx="1371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F0000"/>
                </a:solidFill>
                <a:latin typeface="Calibri"/>
                <a:ea typeface="Calibri"/>
                <a:cs typeface="Calibri"/>
                <a:sym typeface="Calibri"/>
              </a:rPr>
              <a:t>Respiration</a:t>
            </a:r>
            <a:r>
              <a:rPr lang="en-US" sz="1800">
                <a:solidFill>
                  <a:schemeClr val="dk1"/>
                </a:solidFill>
                <a:latin typeface="Calibri"/>
                <a:ea typeface="Calibri"/>
                <a:cs typeface="Calibri"/>
                <a:sym typeface="Calibri"/>
              </a:rPr>
              <a:t> </a:t>
            </a:r>
            <a:r>
              <a:rPr lang="en-US" sz="1800">
                <a:solidFill>
                  <a:srgbClr val="FF0000"/>
                </a:solidFill>
                <a:latin typeface="Calibri"/>
                <a:ea typeface="Calibri"/>
                <a:cs typeface="Calibri"/>
                <a:sym typeface="Calibri"/>
              </a:rPr>
              <a:t>(</a:t>
            </a:r>
            <a:r>
              <a:rPr b="1" lang="en-US" sz="1800">
                <a:solidFill>
                  <a:srgbClr val="FF0000"/>
                </a:solidFill>
                <a:latin typeface="Calibri"/>
                <a:ea typeface="Calibri"/>
                <a:cs typeface="Calibri"/>
                <a:sym typeface="Calibri"/>
              </a:rPr>
              <a:t>1.8</a:t>
            </a:r>
            <a:r>
              <a:rPr lang="en-US" sz="1800">
                <a:solidFill>
                  <a:srgbClr val="FF0000"/>
                </a:solidFill>
                <a:latin typeface="Calibri"/>
                <a:ea typeface="Calibri"/>
                <a:cs typeface="Calibri"/>
                <a:sym typeface="Calibri"/>
              </a:rPr>
              <a:t>)</a:t>
            </a:r>
            <a:endParaRPr sz="1800">
              <a:solidFill>
                <a:srgbClr val="FF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2. ‘Y’ shaped energy flow model</a:t>
            </a:r>
            <a:endParaRPr/>
          </a:p>
        </p:txBody>
      </p:sp>
      <p:pic>
        <p:nvPicPr>
          <p:cNvPr descr="Y shaped enegy flow model.jpeg" id="294" name="Google Shape;294;p29"/>
          <p:cNvPicPr preferRelativeResize="0"/>
          <p:nvPr>
            <p:ph idx="1" type="body"/>
          </p:nvPr>
        </p:nvPicPr>
        <p:blipFill rotWithShape="1">
          <a:blip r:embed="rId3">
            <a:alphaModFix/>
          </a:blip>
          <a:srcRect b="0" l="0" r="0" t="0"/>
          <a:stretch/>
        </p:blipFill>
        <p:spPr>
          <a:xfrm>
            <a:off x="304800" y="1295400"/>
            <a:ext cx="8458200" cy="544254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100" name="Google Shape;100;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Autotrophic (self nourishing)</a:t>
            </a:r>
            <a:endParaRPr/>
          </a:p>
          <a:p>
            <a:pPr indent="-342900" lvl="0" marL="342900" rtl="0" algn="l">
              <a:spcBef>
                <a:spcPts val="640"/>
              </a:spcBef>
              <a:spcAft>
                <a:spcPts val="0"/>
              </a:spcAft>
              <a:buClr>
                <a:schemeClr val="dk1"/>
              </a:buClr>
              <a:buSzPts val="3200"/>
              <a:buChar char="•"/>
            </a:pPr>
            <a:r>
              <a:rPr lang="en-US"/>
              <a:t>Heterotrophic (other nourishing)</a:t>
            </a:r>
            <a:endParaRPr/>
          </a:p>
          <a:p>
            <a:pPr indent="-342900" lvl="0" marL="342900" rtl="0" algn="l">
              <a:spcBef>
                <a:spcPts val="640"/>
              </a:spcBef>
              <a:spcAft>
                <a:spcPts val="0"/>
              </a:spcAft>
              <a:buClr>
                <a:schemeClr val="dk1"/>
              </a:buClr>
              <a:buSzPts val="3200"/>
              <a:buChar char="•"/>
            </a:pPr>
            <a:r>
              <a:rPr lang="en-US"/>
              <a:t>Basic essential elements like carbon, nitrogen, hydrogen,etc. are recycled and re circulated in biotic and abiotic components with the help of natural elements like air, water and soil.</a:t>
            </a:r>
            <a:endParaRPr/>
          </a:p>
          <a:p>
            <a:pPr indent="-342900" lvl="0" marL="342900" rtl="0" algn="l">
              <a:spcBef>
                <a:spcPts val="640"/>
              </a:spcBef>
              <a:spcAft>
                <a:spcPts val="0"/>
              </a:spcAft>
              <a:buClr>
                <a:schemeClr val="dk1"/>
              </a:buClr>
              <a:buSzPts val="3200"/>
              <a:buChar char="•"/>
            </a:pPr>
            <a:r>
              <a:rPr lang="en-US"/>
              <a:t>Natural ecosystem: Stable and balanced for longer period of time.</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Ecological Pyramid</a:t>
            </a:r>
            <a:endParaRPr/>
          </a:p>
        </p:txBody>
      </p:sp>
      <p:sp>
        <p:nvSpPr>
          <p:cNvPr id="300" name="Google Shape;300;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rgbClr val="FF0000"/>
              </a:buClr>
              <a:buSzPct val="100000"/>
              <a:buChar char="•"/>
            </a:pPr>
            <a:r>
              <a:rPr lang="en-US">
                <a:solidFill>
                  <a:srgbClr val="FF0000"/>
                </a:solidFill>
              </a:rPr>
              <a:t>Definition: </a:t>
            </a:r>
            <a:r>
              <a:rPr lang="en-US">
                <a:solidFill>
                  <a:srgbClr val="7030A0"/>
                </a:solidFill>
              </a:rPr>
              <a:t>Graphical representation of trophic structure and function of an ecosystem, starting with producers at the base and successive trophic levels forming an apex is known as Ecological pyramids.                                              </a:t>
            </a:r>
            <a:r>
              <a:rPr lang="en-US" sz="2400">
                <a:solidFill>
                  <a:srgbClr val="002060"/>
                </a:solidFill>
              </a:rPr>
              <a:t>Top consumer</a:t>
            </a:r>
            <a:endParaRPr>
              <a:solidFill>
                <a:srgbClr val="002060"/>
              </a:solidFill>
            </a:endParaRPr>
          </a:p>
          <a:p>
            <a:pPr indent="-342900" lvl="0" marL="342900" rtl="0" algn="l">
              <a:spcBef>
                <a:spcPts val="592"/>
              </a:spcBef>
              <a:spcAft>
                <a:spcPts val="0"/>
              </a:spcAft>
              <a:buClr>
                <a:srgbClr val="FF0000"/>
              </a:buClr>
              <a:buSzPct val="100000"/>
              <a:buChar char="•"/>
            </a:pPr>
            <a:r>
              <a:rPr lang="en-US">
                <a:solidFill>
                  <a:srgbClr val="FF0000"/>
                </a:solidFill>
              </a:rPr>
              <a:t>Types:</a:t>
            </a:r>
            <a:endParaRPr/>
          </a:p>
          <a:p>
            <a:pPr indent="-514350" lvl="0" marL="514350" rtl="0" algn="l">
              <a:spcBef>
                <a:spcPts val="592"/>
              </a:spcBef>
              <a:spcAft>
                <a:spcPts val="0"/>
              </a:spcAft>
              <a:buClr>
                <a:srgbClr val="17365D"/>
              </a:buClr>
              <a:buSzPct val="100000"/>
              <a:buFont typeface="Calibri"/>
              <a:buAutoNum type="arabicPeriod"/>
            </a:pPr>
            <a:r>
              <a:rPr lang="en-US">
                <a:solidFill>
                  <a:srgbClr val="17365D"/>
                </a:solidFill>
              </a:rPr>
              <a:t>Pyramid of numbers</a:t>
            </a:r>
            <a:endParaRPr/>
          </a:p>
          <a:p>
            <a:pPr indent="-514350" lvl="0" marL="514350" rtl="0" algn="l">
              <a:spcBef>
                <a:spcPts val="592"/>
              </a:spcBef>
              <a:spcAft>
                <a:spcPts val="0"/>
              </a:spcAft>
              <a:buClr>
                <a:srgbClr val="17365D"/>
              </a:buClr>
              <a:buSzPct val="100000"/>
              <a:buFont typeface="Calibri"/>
              <a:buAutoNum type="arabicPeriod"/>
            </a:pPr>
            <a:r>
              <a:rPr lang="en-US">
                <a:solidFill>
                  <a:srgbClr val="17365D"/>
                </a:solidFill>
              </a:rPr>
              <a:t>Pyramid of biomass                                     </a:t>
            </a:r>
            <a:r>
              <a:rPr lang="en-US" sz="2600">
                <a:solidFill>
                  <a:srgbClr val="17365D"/>
                </a:solidFill>
              </a:rPr>
              <a:t>producers</a:t>
            </a:r>
            <a:endParaRPr/>
          </a:p>
          <a:p>
            <a:pPr indent="-514350" lvl="0" marL="514350" rtl="0" algn="l">
              <a:spcBef>
                <a:spcPts val="592"/>
              </a:spcBef>
              <a:spcAft>
                <a:spcPts val="0"/>
              </a:spcAft>
              <a:buClr>
                <a:srgbClr val="17365D"/>
              </a:buClr>
              <a:buSzPct val="100000"/>
              <a:buFont typeface="Calibri"/>
              <a:buAutoNum type="arabicPeriod"/>
            </a:pPr>
            <a:r>
              <a:rPr lang="en-US">
                <a:solidFill>
                  <a:srgbClr val="17365D"/>
                </a:solidFill>
              </a:rPr>
              <a:t>Pyramid of energy</a:t>
            </a:r>
            <a:endParaRPr>
              <a:solidFill>
                <a:srgbClr val="17365D"/>
              </a:solidFill>
            </a:endParaRPr>
          </a:p>
        </p:txBody>
      </p:sp>
      <p:sp>
        <p:nvSpPr>
          <p:cNvPr id="301" name="Google Shape;301;p30"/>
          <p:cNvSpPr/>
          <p:nvPr/>
        </p:nvSpPr>
        <p:spPr>
          <a:xfrm>
            <a:off x="5029200" y="3505200"/>
            <a:ext cx="1981200" cy="1676400"/>
          </a:xfrm>
          <a:prstGeom prst="triangle">
            <a:avLst>
              <a:gd fmla="val 50000"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1.Pyramid of numbers</a:t>
            </a:r>
            <a:endParaRPr/>
          </a:p>
        </p:txBody>
      </p:sp>
      <p:sp>
        <p:nvSpPr>
          <p:cNvPr id="307" name="Google Shape;307;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Represents number of individual organism at each troplic level in unit area.</a:t>
            </a:r>
            <a:endParaRPr/>
          </a:p>
          <a:p>
            <a:pPr indent="-342900" lvl="0" marL="342900" rtl="0" algn="l">
              <a:spcBef>
                <a:spcPts val="640"/>
              </a:spcBef>
              <a:spcAft>
                <a:spcPts val="0"/>
              </a:spcAft>
              <a:buClr>
                <a:schemeClr val="dk1"/>
              </a:buClr>
              <a:buSzPts val="3200"/>
              <a:buChar char="•"/>
            </a:pPr>
            <a:r>
              <a:rPr lang="en-US"/>
              <a:t>We may have upright (      ) or inverted (     ) pyramid of numbers.</a:t>
            </a:r>
            <a:endParaRPr/>
          </a:p>
          <a:p>
            <a:pPr indent="-342900" lvl="0" marL="342900" rtl="0" algn="l">
              <a:spcBef>
                <a:spcPts val="640"/>
              </a:spcBef>
              <a:spcAft>
                <a:spcPts val="0"/>
              </a:spcAft>
              <a:buClr>
                <a:schemeClr val="dk1"/>
              </a:buClr>
              <a:buSzPts val="3200"/>
              <a:buChar char="•"/>
            </a:pPr>
            <a:r>
              <a:rPr lang="en-US"/>
              <a:t>eg. Grassland ecosystem (       )</a:t>
            </a:r>
            <a:endParaRPr/>
          </a:p>
          <a:p>
            <a:pPr indent="-342900" lvl="0" marL="342900" rtl="0" algn="l">
              <a:spcBef>
                <a:spcPts val="640"/>
              </a:spcBef>
              <a:spcAft>
                <a:spcPts val="0"/>
              </a:spcAft>
              <a:buClr>
                <a:schemeClr val="dk1"/>
              </a:buClr>
              <a:buSzPts val="3200"/>
              <a:buChar char="•"/>
            </a:pPr>
            <a:r>
              <a:rPr lang="en-US"/>
              <a:t>eg. Pond ecosystem (       )</a:t>
            </a:r>
            <a:endParaRPr/>
          </a:p>
          <a:p>
            <a:pPr indent="-342900" lvl="0" marL="342900" rtl="0" algn="l">
              <a:spcBef>
                <a:spcPts val="640"/>
              </a:spcBef>
              <a:spcAft>
                <a:spcPts val="0"/>
              </a:spcAft>
              <a:buClr>
                <a:schemeClr val="dk1"/>
              </a:buClr>
              <a:buSzPts val="3200"/>
              <a:buChar char="•"/>
            </a:pPr>
            <a:r>
              <a:rPr lang="en-US"/>
              <a:t>eg. Forest ecosystem (      )</a:t>
            </a:r>
            <a:endParaRPr/>
          </a:p>
          <a:p>
            <a:pPr indent="-342900" lvl="0" marL="342900" rtl="0" algn="l">
              <a:spcBef>
                <a:spcPts val="640"/>
              </a:spcBef>
              <a:spcAft>
                <a:spcPts val="0"/>
              </a:spcAft>
              <a:buClr>
                <a:schemeClr val="dk1"/>
              </a:buClr>
              <a:buSzPts val="3200"/>
              <a:buChar char="•"/>
            </a:pPr>
            <a:r>
              <a:rPr lang="en-US"/>
              <a:t>eg. Parasitic food chain (      )</a:t>
            </a:r>
            <a:endParaRPr/>
          </a:p>
        </p:txBody>
      </p:sp>
      <p:sp>
        <p:nvSpPr>
          <p:cNvPr id="308" name="Google Shape;308;p31"/>
          <p:cNvSpPr/>
          <p:nvPr/>
        </p:nvSpPr>
        <p:spPr>
          <a:xfrm>
            <a:off x="4648200" y="2819400"/>
            <a:ext cx="381000" cy="304800"/>
          </a:xfrm>
          <a:prstGeom prst="triangle">
            <a:avLst>
              <a:gd fmla="val 50000"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31"/>
          <p:cNvSpPr/>
          <p:nvPr/>
        </p:nvSpPr>
        <p:spPr>
          <a:xfrm>
            <a:off x="7467600" y="2819400"/>
            <a:ext cx="304800" cy="304800"/>
          </a:xfrm>
          <a:prstGeom prst="flowChartMerg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31"/>
          <p:cNvSpPr/>
          <p:nvPr/>
        </p:nvSpPr>
        <p:spPr>
          <a:xfrm>
            <a:off x="5257800" y="3810000"/>
            <a:ext cx="381000" cy="304800"/>
          </a:xfrm>
          <a:prstGeom prst="triangle">
            <a:avLst>
              <a:gd fmla="val 50000"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 name="Google Shape;311;p31"/>
          <p:cNvSpPr/>
          <p:nvPr/>
        </p:nvSpPr>
        <p:spPr>
          <a:xfrm>
            <a:off x="4495800" y="4419600"/>
            <a:ext cx="381000" cy="304800"/>
          </a:xfrm>
          <a:prstGeom prst="triangle">
            <a:avLst>
              <a:gd fmla="val 50000"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31"/>
          <p:cNvSpPr/>
          <p:nvPr/>
        </p:nvSpPr>
        <p:spPr>
          <a:xfrm>
            <a:off x="5029200" y="5715000"/>
            <a:ext cx="304800" cy="304800"/>
          </a:xfrm>
          <a:prstGeom prst="flowChartMerg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31"/>
          <p:cNvSpPr/>
          <p:nvPr/>
        </p:nvSpPr>
        <p:spPr>
          <a:xfrm>
            <a:off x="4572000" y="5029200"/>
            <a:ext cx="381000" cy="381000"/>
          </a:xfrm>
          <a:prstGeom prst="diamond">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Pyramid of numbers:Grassland ecosystem</a:t>
            </a:r>
            <a:endParaRPr/>
          </a:p>
        </p:txBody>
      </p:sp>
      <p:sp>
        <p:nvSpPr>
          <p:cNvPr id="319" name="Google Shape;319;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Food chain: </a:t>
            </a:r>
            <a:endParaRPr/>
          </a:p>
          <a:p>
            <a:pPr indent="-342900" lvl="0" marL="342900" rtl="0" algn="l">
              <a:spcBef>
                <a:spcPts val="640"/>
              </a:spcBef>
              <a:spcAft>
                <a:spcPts val="0"/>
              </a:spcAft>
              <a:buClr>
                <a:schemeClr val="dk1"/>
              </a:buClr>
              <a:buSzPts val="3200"/>
              <a:buChar char="•"/>
            </a:pPr>
            <a:r>
              <a:rPr lang="en-US"/>
              <a:t>Grass →insects → Frog, birds→ Hawk, snake </a:t>
            </a:r>
            <a:endParaRPr/>
          </a:p>
          <a:p>
            <a:pPr indent="-139700" lvl="0" marL="342900" rtl="0" algn="l">
              <a:spcBef>
                <a:spcPts val="640"/>
              </a:spcBef>
              <a:spcAft>
                <a:spcPts val="0"/>
              </a:spcAft>
              <a:buClr>
                <a:schemeClr val="dk1"/>
              </a:buClr>
              <a:buSzPts val="3200"/>
              <a:buNone/>
            </a:pPr>
            <a:r>
              <a:t/>
            </a:r>
            <a:endParaRPr/>
          </a:p>
        </p:txBody>
      </p:sp>
      <p:pic>
        <p:nvPicPr>
          <p:cNvPr descr="Grass land.png" id="320" name="Google Shape;320;p32"/>
          <p:cNvPicPr preferRelativeResize="0"/>
          <p:nvPr/>
        </p:nvPicPr>
        <p:blipFill rotWithShape="1">
          <a:blip r:embed="rId3">
            <a:alphaModFix/>
          </a:blip>
          <a:srcRect b="0" l="0" r="0" t="0"/>
          <a:stretch/>
        </p:blipFill>
        <p:spPr>
          <a:xfrm>
            <a:off x="2057400" y="2745032"/>
            <a:ext cx="5715000" cy="385579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Pyramid of numbers:Pond ecosystem</a:t>
            </a:r>
            <a:endParaRPr/>
          </a:p>
        </p:txBody>
      </p:sp>
      <p:sp>
        <p:nvSpPr>
          <p:cNvPr id="326" name="Google Shape;326;p3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None/>
            </a:pPr>
            <a:r>
              <a:rPr lang="en-US"/>
              <a:t> Algae →Crustaceans → Crab, frog, Small fish → Big fish</a:t>
            </a:r>
            <a:endParaRPr/>
          </a:p>
          <a:p>
            <a:pPr indent="-342900" lvl="0" marL="342900" rtl="0" algn="l">
              <a:spcBef>
                <a:spcPts val="640"/>
              </a:spcBef>
              <a:spcAft>
                <a:spcPts val="0"/>
              </a:spcAft>
              <a:buClr>
                <a:schemeClr val="dk1"/>
              </a:buClr>
              <a:buSzPts val="3200"/>
              <a:buNone/>
            </a:pPr>
            <a:r>
              <a:t/>
            </a:r>
            <a:endParaRPr/>
          </a:p>
        </p:txBody>
      </p:sp>
      <p:pic>
        <p:nvPicPr>
          <p:cNvPr descr="pyramid-of-numbers.png" id="327" name="Google Shape;327;p33"/>
          <p:cNvPicPr preferRelativeResize="0"/>
          <p:nvPr/>
        </p:nvPicPr>
        <p:blipFill rotWithShape="1">
          <a:blip r:embed="rId3">
            <a:alphaModFix/>
          </a:blip>
          <a:srcRect b="0" l="0" r="0" t="0"/>
          <a:stretch/>
        </p:blipFill>
        <p:spPr>
          <a:xfrm>
            <a:off x="2590800" y="2743200"/>
            <a:ext cx="4124325" cy="2886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Pyramid of numbers: Forest ecosystem</a:t>
            </a:r>
            <a:endParaRPr/>
          </a:p>
        </p:txBody>
      </p:sp>
      <p:sp>
        <p:nvSpPr>
          <p:cNvPr id="333" name="Google Shape;333;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 Big tree →Insects, birds, monkey, squirrel, deer → fox, snake → Lion, tiger</a:t>
            </a:r>
            <a:endParaRPr/>
          </a:p>
        </p:txBody>
      </p:sp>
      <p:pic>
        <p:nvPicPr>
          <p:cNvPr descr="Forest.png" id="334" name="Google Shape;334;p34"/>
          <p:cNvPicPr preferRelativeResize="0"/>
          <p:nvPr/>
        </p:nvPicPr>
        <p:blipFill rotWithShape="1">
          <a:blip r:embed="rId3">
            <a:alphaModFix/>
          </a:blip>
          <a:srcRect b="0" l="0" r="0" t="0"/>
          <a:stretch/>
        </p:blipFill>
        <p:spPr>
          <a:xfrm>
            <a:off x="1828800" y="2819400"/>
            <a:ext cx="5715000" cy="3743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Pyramid of numbers: Parasitic food chain</a:t>
            </a:r>
            <a:endParaRPr/>
          </a:p>
        </p:txBody>
      </p:sp>
      <p:sp>
        <p:nvSpPr>
          <p:cNvPr id="340" name="Google Shape;340;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US" sz="3000"/>
              <a:t>Single tree →birds → Primary parasite(Bugs,lice) → Hyper parasite (microorganisms)</a:t>
            </a:r>
            <a:endParaRPr/>
          </a:p>
          <a:p>
            <a:pPr indent="-152400" lvl="0" marL="342900" rtl="0" algn="l">
              <a:spcBef>
                <a:spcPts val="600"/>
              </a:spcBef>
              <a:spcAft>
                <a:spcPts val="0"/>
              </a:spcAft>
              <a:buClr>
                <a:schemeClr val="dk1"/>
              </a:buClr>
              <a:buSzPts val="3000"/>
              <a:buNone/>
            </a:pPr>
            <a:r>
              <a:t/>
            </a:r>
            <a:endParaRPr sz="3000"/>
          </a:p>
        </p:txBody>
      </p:sp>
      <p:pic>
        <p:nvPicPr>
          <p:cNvPr descr="8-ecosystem.png" id="341" name="Google Shape;341;p35"/>
          <p:cNvPicPr preferRelativeResize="0"/>
          <p:nvPr/>
        </p:nvPicPr>
        <p:blipFill rotWithShape="1">
          <a:blip r:embed="rId3">
            <a:alphaModFix/>
          </a:blip>
          <a:srcRect b="0" l="0" r="0" t="0"/>
          <a:stretch/>
        </p:blipFill>
        <p:spPr>
          <a:xfrm>
            <a:off x="2209800" y="2743200"/>
            <a:ext cx="5029200" cy="384789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2.Pyramid of Biomass:</a:t>
            </a:r>
            <a:endParaRPr/>
          </a:p>
        </p:txBody>
      </p:sp>
      <p:sp>
        <p:nvSpPr>
          <p:cNvPr id="347" name="Google Shape;347;p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Based on total biomass( body weight) of all organisms at each troplic level in unit area.</a:t>
            </a:r>
            <a:endParaRPr/>
          </a:p>
          <a:p>
            <a:pPr indent="-342900" lvl="0" marL="342900" rtl="0" algn="l">
              <a:spcBef>
                <a:spcPts val="640"/>
              </a:spcBef>
              <a:spcAft>
                <a:spcPts val="0"/>
              </a:spcAft>
              <a:buClr>
                <a:schemeClr val="dk1"/>
              </a:buClr>
              <a:buSzPts val="3200"/>
              <a:buChar char="•"/>
            </a:pPr>
            <a:r>
              <a:rPr lang="en-US"/>
              <a:t>We may have upright (      ) or inverted (     ) pyramid of numbers.</a:t>
            </a:r>
            <a:endParaRPr/>
          </a:p>
          <a:p>
            <a:pPr indent="-342900" lvl="0" marL="342900" rtl="0" algn="l">
              <a:spcBef>
                <a:spcPts val="640"/>
              </a:spcBef>
              <a:spcAft>
                <a:spcPts val="0"/>
              </a:spcAft>
              <a:buClr>
                <a:schemeClr val="dk1"/>
              </a:buClr>
              <a:buSzPts val="3200"/>
              <a:buChar char="•"/>
            </a:pPr>
            <a:r>
              <a:rPr lang="en-US"/>
              <a:t>eg. Grassland ecosystem (       )</a:t>
            </a:r>
            <a:endParaRPr/>
          </a:p>
          <a:p>
            <a:pPr indent="-342900" lvl="0" marL="342900" rtl="0" algn="l">
              <a:spcBef>
                <a:spcPts val="640"/>
              </a:spcBef>
              <a:spcAft>
                <a:spcPts val="0"/>
              </a:spcAft>
              <a:buClr>
                <a:schemeClr val="dk1"/>
              </a:buClr>
              <a:buSzPts val="3200"/>
              <a:buChar char="•"/>
            </a:pPr>
            <a:r>
              <a:rPr lang="en-US"/>
              <a:t>eg. Pond ecosystem (       )</a:t>
            </a:r>
            <a:endParaRPr/>
          </a:p>
          <a:p>
            <a:pPr indent="-342900" lvl="0" marL="342900" rtl="0" algn="l">
              <a:spcBef>
                <a:spcPts val="640"/>
              </a:spcBef>
              <a:spcAft>
                <a:spcPts val="0"/>
              </a:spcAft>
              <a:buClr>
                <a:schemeClr val="dk1"/>
              </a:buClr>
              <a:buSzPts val="3200"/>
              <a:buChar char="•"/>
            </a:pPr>
            <a:r>
              <a:rPr lang="en-US"/>
              <a:t>eg. Forest ecosystem (      )</a:t>
            </a:r>
            <a:endParaRPr/>
          </a:p>
          <a:p>
            <a:pPr indent="-342900" lvl="0" marL="342900" rtl="0" algn="l">
              <a:spcBef>
                <a:spcPts val="640"/>
              </a:spcBef>
              <a:spcAft>
                <a:spcPts val="0"/>
              </a:spcAft>
              <a:buClr>
                <a:schemeClr val="dk1"/>
              </a:buClr>
              <a:buSzPts val="3200"/>
              <a:buChar char="•"/>
            </a:pPr>
            <a:r>
              <a:rPr lang="en-US"/>
              <a:t>eg. Parasitic food chain (      )</a:t>
            </a:r>
            <a:endParaRPr/>
          </a:p>
          <a:p>
            <a:pPr indent="-139700" lvl="0" marL="342900" rtl="0" algn="l">
              <a:spcBef>
                <a:spcPts val="640"/>
              </a:spcBef>
              <a:spcAft>
                <a:spcPts val="0"/>
              </a:spcAft>
              <a:buClr>
                <a:schemeClr val="dk1"/>
              </a:buClr>
              <a:buSzPts val="3200"/>
              <a:buNone/>
            </a:pPr>
            <a:r>
              <a:t/>
            </a:r>
            <a:endParaRPr/>
          </a:p>
          <a:p>
            <a:pPr indent="-342900" lvl="0" marL="342900" rtl="0" algn="l">
              <a:spcBef>
                <a:spcPts val="640"/>
              </a:spcBef>
              <a:spcAft>
                <a:spcPts val="0"/>
              </a:spcAft>
              <a:buClr>
                <a:schemeClr val="dk1"/>
              </a:buClr>
              <a:buSzPts val="3200"/>
              <a:buNone/>
            </a:pPr>
            <a:r>
              <a:t/>
            </a:r>
            <a:endParaRPr/>
          </a:p>
        </p:txBody>
      </p:sp>
      <p:sp>
        <p:nvSpPr>
          <p:cNvPr id="348" name="Google Shape;348;p36"/>
          <p:cNvSpPr/>
          <p:nvPr/>
        </p:nvSpPr>
        <p:spPr>
          <a:xfrm>
            <a:off x="4724400" y="2819400"/>
            <a:ext cx="381000" cy="304800"/>
          </a:xfrm>
          <a:prstGeom prst="triangle">
            <a:avLst>
              <a:gd fmla="val 50000"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36"/>
          <p:cNvSpPr/>
          <p:nvPr/>
        </p:nvSpPr>
        <p:spPr>
          <a:xfrm>
            <a:off x="7467600" y="2895600"/>
            <a:ext cx="304800" cy="304800"/>
          </a:xfrm>
          <a:prstGeom prst="flowChartMerg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36"/>
          <p:cNvSpPr/>
          <p:nvPr/>
        </p:nvSpPr>
        <p:spPr>
          <a:xfrm>
            <a:off x="5257800" y="3886200"/>
            <a:ext cx="381000" cy="304800"/>
          </a:xfrm>
          <a:prstGeom prst="triangle">
            <a:avLst>
              <a:gd fmla="val 50000"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36"/>
          <p:cNvSpPr/>
          <p:nvPr/>
        </p:nvSpPr>
        <p:spPr>
          <a:xfrm>
            <a:off x="4648200" y="5029200"/>
            <a:ext cx="381000" cy="304800"/>
          </a:xfrm>
          <a:prstGeom prst="triangle">
            <a:avLst>
              <a:gd fmla="val 50000"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 name="Google Shape;352;p36"/>
          <p:cNvSpPr/>
          <p:nvPr/>
        </p:nvSpPr>
        <p:spPr>
          <a:xfrm>
            <a:off x="4953000" y="5562600"/>
            <a:ext cx="381000" cy="304800"/>
          </a:xfrm>
          <a:prstGeom prst="triangle">
            <a:avLst>
              <a:gd fmla="val 50000"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36"/>
          <p:cNvSpPr/>
          <p:nvPr/>
        </p:nvSpPr>
        <p:spPr>
          <a:xfrm>
            <a:off x="4495800" y="4495800"/>
            <a:ext cx="304800" cy="304800"/>
          </a:xfrm>
          <a:prstGeom prst="flowChartMerg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17365D"/>
              </a:buClr>
              <a:buSzPts val="3600"/>
              <a:buFont typeface="Calibri"/>
              <a:buNone/>
            </a:pPr>
            <a:r>
              <a:rPr lang="en-US" sz="3600">
                <a:solidFill>
                  <a:srgbClr val="17365D"/>
                </a:solidFill>
              </a:rPr>
              <a:t>Pyramid of Biomass: Grassland ecosystem, Forest ecosystem, Parasitic food chain</a:t>
            </a:r>
            <a:endParaRPr sz="3600">
              <a:solidFill>
                <a:srgbClr val="17365D"/>
              </a:solidFill>
            </a:endParaRPr>
          </a:p>
        </p:txBody>
      </p:sp>
      <p:sp>
        <p:nvSpPr>
          <p:cNvPr id="359" name="Google Shape;359;p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Grass →insects → Frog, birds→ Hawk, snake</a:t>
            </a:r>
            <a:endParaRPr/>
          </a:p>
          <a:p>
            <a:pPr indent="-342900" lvl="0" marL="342900" rtl="0" algn="l">
              <a:spcBef>
                <a:spcPts val="640"/>
              </a:spcBef>
              <a:spcAft>
                <a:spcPts val="0"/>
              </a:spcAft>
              <a:buClr>
                <a:schemeClr val="dk1"/>
              </a:buClr>
              <a:buSzPts val="3200"/>
              <a:buChar char="•"/>
            </a:pPr>
            <a:r>
              <a:rPr lang="en-US"/>
              <a:t>Big tree →Insects, birds, monkey, squirrel → fox, snake → Lion, tiger</a:t>
            </a:r>
            <a:endParaRPr/>
          </a:p>
          <a:p>
            <a:pPr indent="-342900" lvl="0" marL="342900" rtl="0" algn="l">
              <a:spcBef>
                <a:spcPts val="640"/>
              </a:spcBef>
              <a:spcAft>
                <a:spcPts val="0"/>
              </a:spcAft>
              <a:buClr>
                <a:schemeClr val="dk1"/>
              </a:buClr>
              <a:buSzPts val="3200"/>
              <a:buChar char="•"/>
            </a:pPr>
            <a:r>
              <a:rPr lang="en-US"/>
              <a:t>Single tree →birds → Primary parasite(Bugs,lice) → Hyper parasite (microorganisms)</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17365D"/>
              </a:buClr>
              <a:buSzPct val="100000"/>
              <a:buFont typeface="Calibri"/>
              <a:buNone/>
            </a:pPr>
            <a:r>
              <a:rPr lang="en-US">
                <a:solidFill>
                  <a:srgbClr val="17365D"/>
                </a:solidFill>
              </a:rPr>
              <a:t>Pyramid of Biomass: Grassland ecosystem, Forest ecosystem, Parasitic food chain</a:t>
            </a:r>
            <a:endParaRPr/>
          </a:p>
        </p:txBody>
      </p:sp>
      <p:pic>
        <p:nvPicPr>
          <p:cNvPr descr="pyramid-of-biomass.jpg" id="365" name="Google Shape;365;p38"/>
          <p:cNvPicPr preferRelativeResize="0"/>
          <p:nvPr>
            <p:ph idx="1" type="body"/>
          </p:nvPr>
        </p:nvPicPr>
        <p:blipFill rotWithShape="1">
          <a:blip r:embed="rId3">
            <a:alphaModFix/>
          </a:blip>
          <a:srcRect b="0" l="0" r="0" t="0"/>
          <a:stretch/>
        </p:blipFill>
        <p:spPr>
          <a:xfrm>
            <a:off x="2590800" y="2133600"/>
            <a:ext cx="4101654" cy="452596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Algae →Crustaceans → Crab → Small fish → Big fish</a:t>
            </a:r>
            <a:endParaRPr/>
          </a:p>
        </p:txBody>
      </p:sp>
      <p:sp>
        <p:nvSpPr>
          <p:cNvPr id="371" name="Google Shape;371;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17365D"/>
              </a:buClr>
              <a:buSzPct val="100000"/>
              <a:buFont typeface="Calibri"/>
              <a:buNone/>
            </a:pPr>
            <a:r>
              <a:rPr lang="en-US">
                <a:solidFill>
                  <a:srgbClr val="17365D"/>
                </a:solidFill>
              </a:rPr>
              <a:t>Pyramid of Biomass: Pond ecosystem</a:t>
            </a:r>
            <a:endParaRPr/>
          </a:p>
        </p:txBody>
      </p:sp>
      <p:pic>
        <p:nvPicPr>
          <p:cNvPr descr="QREdG7eCQJub0jip1vRM_Pyramid_of_biomas_inverted.jpg" id="372" name="Google Shape;372;p39"/>
          <p:cNvPicPr preferRelativeResize="0"/>
          <p:nvPr/>
        </p:nvPicPr>
        <p:blipFill rotWithShape="1">
          <a:blip r:embed="rId3">
            <a:alphaModFix/>
          </a:blip>
          <a:srcRect b="0" l="0" r="0" t="0"/>
          <a:stretch/>
        </p:blipFill>
        <p:spPr>
          <a:xfrm>
            <a:off x="1905000" y="2819400"/>
            <a:ext cx="5847797" cy="3429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106" name="Google Shape;106;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8000"/>
              </a:buClr>
              <a:buSzPts val="4400"/>
              <a:buChar char="•"/>
            </a:pPr>
            <a:r>
              <a:rPr lang="en-US" sz="4400">
                <a:solidFill>
                  <a:srgbClr val="008000"/>
                </a:solidFill>
              </a:rPr>
              <a:t>Ecotone: The common area present between two adjacent ecosystems is known as Ecotone area or ‘Transition zone’.</a:t>
            </a:r>
            <a:endParaRPr/>
          </a:p>
          <a:p>
            <a:pPr indent="-342900" lvl="0" marL="342900" rtl="0" algn="l">
              <a:spcBef>
                <a:spcPts val="880"/>
              </a:spcBef>
              <a:spcAft>
                <a:spcPts val="0"/>
              </a:spcAft>
              <a:buClr>
                <a:schemeClr val="dk1"/>
              </a:buClr>
              <a:buSzPts val="4400"/>
              <a:buChar char="•"/>
            </a:pPr>
            <a:r>
              <a:rPr lang="en-US" sz="4400"/>
              <a:t>Example: Estuarine Ecosystem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3.Pyramid of Energy:</a:t>
            </a:r>
            <a:endParaRPr/>
          </a:p>
        </p:txBody>
      </p:sp>
      <p:sp>
        <p:nvSpPr>
          <p:cNvPr id="378" name="Google Shape;378;p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Based on total amount of energy of all organisms at each troplic level in unit area.</a:t>
            </a:r>
            <a:endParaRPr/>
          </a:p>
          <a:p>
            <a:pPr indent="-342900" lvl="0" marL="342900" rtl="0" algn="l">
              <a:spcBef>
                <a:spcPts val="592"/>
              </a:spcBef>
              <a:spcAft>
                <a:spcPts val="0"/>
              </a:spcAft>
              <a:buClr>
                <a:schemeClr val="dk1"/>
              </a:buClr>
              <a:buSzPct val="100000"/>
              <a:buChar char="•"/>
            </a:pPr>
            <a:r>
              <a:rPr lang="en-US"/>
              <a:t>Always upright(         )</a:t>
            </a:r>
            <a:endParaRPr/>
          </a:p>
          <a:p>
            <a:pPr indent="-342900" lvl="0" marL="342900" rtl="0" algn="l">
              <a:spcBef>
                <a:spcPts val="592"/>
              </a:spcBef>
              <a:spcAft>
                <a:spcPts val="0"/>
              </a:spcAft>
              <a:buClr>
                <a:schemeClr val="dk1"/>
              </a:buClr>
              <a:buSzPct val="100000"/>
              <a:buChar char="•"/>
            </a:pPr>
            <a:r>
              <a:rPr lang="en-US"/>
              <a:t>As we move to successive tropic level there is loss of energy</a:t>
            </a:r>
            <a:endParaRPr/>
          </a:p>
          <a:p>
            <a:pPr indent="-342900" lvl="0" marL="342900" rtl="0" algn="l">
              <a:spcBef>
                <a:spcPts val="592"/>
              </a:spcBef>
              <a:spcAft>
                <a:spcPts val="0"/>
              </a:spcAft>
              <a:buClr>
                <a:schemeClr val="dk1"/>
              </a:buClr>
              <a:buSzPct val="100000"/>
              <a:buChar char="•"/>
            </a:pPr>
            <a:r>
              <a:rPr lang="en-US"/>
              <a:t>Energy of producers is always high</a:t>
            </a:r>
            <a:endParaRPr/>
          </a:p>
          <a:p>
            <a:pPr indent="-342900" lvl="0" marL="342900" rtl="0" algn="l">
              <a:spcBef>
                <a:spcPts val="592"/>
              </a:spcBef>
              <a:spcAft>
                <a:spcPts val="0"/>
              </a:spcAft>
              <a:buClr>
                <a:schemeClr val="dk1"/>
              </a:buClr>
              <a:buSzPct val="100000"/>
              <a:buChar char="•"/>
            </a:pPr>
            <a:r>
              <a:rPr lang="en-US"/>
              <a:t>Approx. 90% energy is utilized in same trohic level</a:t>
            </a:r>
            <a:endParaRPr/>
          </a:p>
          <a:p>
            <a:pPr indent="-342900" lvl="0" marL="342900" rtl="0" algn="l">
              <a:spcBef>
                <a:spcPts val="592"/>
              </a:spcBef>
              <a:spcAft>
                <a:spcPts val="0"/>
              </a:spcAft>
              <a:buClr>
                <a:schemeClr val="dk1"/>
              </a:buClr>
              <a:buSzPct val="100000"/>
              <a:buChar char="•"/>
            </a:pPr>
            <a:r>
              <a:rPr lang="en-US"/>
              <a:t>Approx. 10% energy enters to next trophic level</a:t>
            </a:r>
            <a:endParaRPr/>
          </a:p>
        </p:txBody>
      </p:sp>
      <p:sp>
        <p:nvSpPr>
          <p:cNvPr id="379" name="Google Shape;379;p40"/>
          <p:cNvSpPr/>
          <p:nvPr/>
        </p:nvSpPr>
        <p:spPr>
          <a:xfrm>
            <a:off x="3352800" y="2590800"/>
            <a:ext cx="533400" cy="457200"/>
          </a:xfrm>
          <a:prstGeom prst="triangle">
            <a:avLst>
              <a:gd fmla="val 50000"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3.Pyramid of Energy:</a:t>
            </a:r>
            <a:endParaRPr/>
          </a:p>
        </p:txBody>
      </p:sp>
      <p:pic>
        <p:nvPicPr>
          <p:cNvPr descr="decreasing_energy_flow.jpg" id="385" name="Google Shape;385;p41"/>
          <p:cNvPicPr preferRelativeResize="0"/>
          <p:nvPr>
            <p:ph idx="1" type="body"/>
          </p:nvPr>
        </p:nvPicPr>
        <p:blipFill rotWithShape="1">
          <a:blip r:embed="rId3">
            <a:alphaModFix/>
          </a:blip>
          <a:srcRect b="0" l="0" r="0" t="0"/>
          <a:stretch/>
        </p:blipFill>
        <p:spPr>
          <a:xfrm>
            <a:off x="2119510" y="1828800"/>
            <a:ext cx="5424289" cy="449953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FF0000"/>
              </a:buClr>
              <a:buSzPct val="100000"/>
              <a:buFont typeface="Calibri"/>
              <a:buNone/>
            </a:pPr>
            <a:r>
              <a:rPr lang="en-US">
                <a:solidFill>
                  <a:srgbClr val="FF0000"/>
                </a:solidFill>
              </a:rPr>
              <a:t>Ecological Succession/Community Dynamics:</a:t>
            </a:r>
            <a:endParaRPr>
              <a:solidFill>
                <a:srgbClr val="FF0000"/>
              </a:solidFill>
            </a:endParaRPr>
          </a:p>
        </p:txBody>
      </p:sp>
      <p:sp>
        <p:nvSpPr>
          <p:cNvPr id="391" name="Google Shape;391;p4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Definition</a:t>
            </a:r>
            <a:r>
              <a:rPr lang="en-US">
                <a:solidFill>
                  <a:srgbClr val="7030A0"/>
                </a:solidFill>
              </a:rPr>
              <a:t>: Ecological succession is defined as, an orderly process of changes in the community structure and function with time and modifications in the physical environment and ultimately reaching in a stabilized ecosystem known as Climax.</a:t>
            </a:r>
            <a:endParaRPr/>
          </a:p>
          <a:p>
            <a:pPr indent="-342900" lvl="0" marL="342900" rtl="0" algn="l">
              <a:spcBef>
                <a:spcPts val="640"/>
              </a:spcBef>
              <a:spcAft>
                <a:spcPts val="0"/>
              </a:spcAft>
              <a:buClr>
                <a:schemeClr val="dk1"/>
              </a:buClr>
              <a:buSzPts val="3200"/>
              <a:buChar char="•"/>
            </a:pPr>
            <a:r>
              <a:rPr lang="en-US"/>
              <a:t>eg. Conversion of bare rock into forest</a:t>
            </a:r>
            <a:endParaRPr/>
          </a:p>
          <a:p>
            <a:pPr indent="-342900" lvl="0" marL="342900" rtl="0" algn="l">
              <a:spcBef>
                <a:spcPts val="640"/>
              </a:spcBef>
              <a:spcAft>
                <a:spcPts val="0"/>
              </a:spcAft>
              <a:buClr>
                <a:schemeClr val="dk1"/>
              </a:buClr>
              <a:buSzPts val="3200"/>
              <a:buChar char="•"/>
            </a:pPr>
            <a:r>
              <a:rPr lang="en-US"/>
              <a:t>eg. Conversion of pond ecosystem into forest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Ecological succession</a:t>
            </a:r>
            <a:endParaRPr/>
          </a:p>
        </p:txBody>
      </p:sp>
      <p:pic>
        <p:nvPicPr>
          <p:cNvPr descr="Lichen.jpg" id="397" name="Google Shape;397;p43"/>
          <p:cNvPicPr preferRelativeResize="0"/>
          <p:nvPr>
            <p:ph idx="1" type="body"/>
          </p:nvPr>
        </p:nvPicPr>
        <p:blipFill rotWithShape="1">
          <a:blip r:embed="rId3">
            <a:alphaModFix/>
          </a:blip>
          <a:srcRect b="0" l="0" r="0" t="0"/>
          <a:stretch/>
        </p:blipFill>
        <p:spPr>
          <a:xfrm>
            <a:off x="762001" y="1411238"/>
            <a:ext cx="7989938" cy="514196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Ecological succession</a:t>
            </a:r>
            <a:endParaRPr/>
          </a:p>
        </p:txBody>
      </p:sp>
      <p:sp>
        <p:nvSpPr>
          <p:cNvPr id="403" name="Google Shape;403;p4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C00000"/>
              </a:buClr>
              <a:buSzPts val="3200"/>
              <a:buChar char="•"/>
            </a:pPr>
            <a:r>
              <a:rPr lang="en-US">
                <a:solidFill>
                  <a:srgbClr val="C00000"/>
                </a:solidFill>
              </a:rPr>
              <a:t>Causes of succession</a:t>
            </a:r>
            <a:endParaRPr/>
          </a:p>
          <a:p>
            <a:pPr indent="-514350" lvl="0" marL="514350" rtl="0" algn="l">
              <a:spcBef>
                <a:spcPts val="640"/>
              </a:spcBef>
              <a:spcAft>
                <a:spcPts val="0"/>
              </a:spcAft>
              <a:buClr>
                <a:srgbClr val="00CC00"/>
              </a:buClr>
              <a:buSzPts val="3200"/>
              <a:buFont typeface="Calibri"/>
              <a:buAutoNum type="arabicPeriod"/>
            </a:pPr>
            <a:r>
              <a:rPr lang="en-US">
                <a:solidFill>
                  <a:srgbClr val="00CC00"/>
                </a:solidFill>
              </a:rPr>
              <a:t>Initial cause or initiative cause</a:t>
            </a:r>
            <a:endParaRPr/>
          </a:p>
          <a:p>
            <a:pPr indent="-514350" lvl="1" marL="914400" rtl="0" algn="l">
              <a:spcBef>
                <a:spcPts val="560"/>
              </a:spcBef>
              <a:spcAft>
                <a:spcPts val="0"/>
              </a:spcAft>
              <a:buClr>
                <a:schemeClr val="dk1"/>
              </a:buClr>
              <a:buSzPts val="2800"/>
              <a:buNone/>
            </a:pPr>
            <a:r>
              <a:rPr lang="en-US"/>
              <a:t>Causes destruction in community and produces bare area</a:t>
            </a:r>
            <a:endParaRPr/>
          </a:p>
          <a:p>
            <a:pPr indent="-514350" lvl="0" marL="514350" rtl="0" algn="l">
              <a:spcBef>
                <a:spcPts val="640"/>
              </a:spcBef>
              <a:spcAft>
                <a:spcPts val="0"/>
              </a:spcAft>
              <a:buClr>
                <a:srgbClr val="00CC00"/>
              </a:buClr>
              <a:buSzPts val="3200"/>
              <a:buFont typeface="Calibri"/>
              <a:buAutoNum type="arabicPeriod"/>
            </a:pPr>
            <a:r>
              <a:rPr lang="en-US">
                <a:solidFill>
                  <a:srgbClr val="00CC00"/>
                </a:solidFill>
              </a:rPr>
              <a:t>Continuing cause</a:t>
            </a:r>
            <a:endParaRPr/>
          </a:p>
          <a:p>
            <a:pPr indent="-514350" lvl="1" marL="914400" rtl="0" algn="l">
              <a:spcBef>
                <a:spcPts val="560"/>
              </a:spcBef>
              <a:spcAft>
                <a:spcPts val="0"/>
              </a:spcAft>
              <a:buClr>
                <a:schemeClr val="dk1"/>
              </a:buClr>
              <a:buSzPts val="2800"/>
              <a:buNone/>
            </a:pPr>
            <a:r>
              <a:rPr lang="en-US"/>
              <a:t>Causes entry of new community in bare area</a:t>
            </a:r>
            <a:endParaRPr/>
          </a:p>
          <a:p>
            <a:pPr indent="-514350" lvl="0" marL="514350" rtl="0" algn="l">
              <a:spcBef>
                <a:spcPts val="640"/>
              </a:spcBef>
              <a:spcAft>
                <a:spcPts val="0"/>
              </a:spcAft>
              <a:buClr>
                <a:srgbClr val="00CC00"/>
              </a:buClr>
              <a:buSzPts val="3200"/>
              <a:buFont typeface="Calibri"/>
              <a:buAutoNum type="arabicPeriod"/>
            </a:pPr>
            <a:r>
              <a:rPr lang="en-US">
                <a:solidFill>
                  <a:srgbClr val="00CC00"/>
                </a:solidFill>
              </a:rPr>
              <a:t>Stabilizing cause</a:t>
            </a:r>
            <a:endParaRPr/>
          </a:p>
          <a:p>
            <a:pPr indent="-514350" lvl="1" marL="914400" rtl="0" algn="l">
              <a:spcBef>
                <a:spcPts val="560"/>
              </a:spcBef>
              <a:spcAft>
                <a:spcPts val="0"/>
              </a:spcAft>
              <a:buClr>
                <a:schemeClr val="dk1"/>
              </a:buClr>
              <a:buSzPts val="2800"/>
              <a:buNone/>
            </a:pPr>
            <a:r>
              <a:rPr lang="en-US"/>
              <a:t>Causes stabilization of new community in new area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Ecological succession</a:t>
            </a:r>
            <a:endParaRPr/>
          </a:p>
        </p:txBody>
      </p:sp>
      <p:sp>
        <p:nvSpPr>
          <p:cNvPr id="409" name="Google Shape;409;p4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C00000"/>
              </a:buClr>
              <a:buSzPts val="3200"/>
              <a:buChar char="•"/>
            </a:pPr>
            <a:r>
              <a:rPr lang="en-US">
                <a:solidFill>
                  <a:srgbClr val="C00000"/>
                </a:solidFill>
              </a:rPr>
              <a:t>Factors responsible for succession</a:t>
            </a:r>
            <a:endParaRPr/>
          </a:p>
          <a:p>
            <a:pPr indent="-285750" lvl="1" marL="742950" rtl="0" algn="l">
              <a:spcBef>
                <a:spcPts val="560"/>
              </a:spcBef>
              <a:spcAft>
                <a:spcPts val="0"/>
              </a:spcAft>
              <a:buClr>
                <a:schemeClr val="dk1"/>
              </a:buClr>
              <a:buSzPts val="2800"/>
              <a:buChar char="–"/>
            </a:pPr>
            <a:r>
              <a:rPr lang="en-US"/>
              <a:t>A continuous change in the kinds of plant and animals</a:t>
            </a:r>
            <a:endParaRPr/>
          </a:p>
          <a:p>
            <a:pPr indent="-285750" lvl="1" marL="742950" rtl="0" algn="l">
              <a:spcBef>
                <a:spcPts val="560"/>
              </a:spcBef>
              <a:spcAft>
                <a:spcPts val="0"/>
              </a:spcAft>
              <a:buClr>
                <a:schemeClr val="dk1"/>
              </a:buClr>
              <a:buSzPts val="2800"/>
              <a:buChar char="–"/>
            </a:pPr>
            <a:r>
              <a:rPr lang="en-US"/>
              <a:t>An increase in the diversity of species</a:t>
            </a:r>
            <a:endParaRPr/>
          </a:p>
          <a:p>
            <a:pPr indent="-285750" lvl="1" marL="742950" rtl="0" algn="l">
              <a:spcBef>
                <a:spcPts val="560"/>
              </a:spcBef>
              <a:spcAft>
                <a:spcPts val="0"/>
              </a:spcAft>
              <a:buClr>
                <a:schemeClr val="dk1"/>
              </a:buClr>
              <a:buSzPts val="2800"/>
              <a:buChar char="–"/>
            </a:pPr>
            <a:r>
              <a:rPr lang="en-US"/>
              <a:t>An increase in the organic matter and biomass supported by the available energy flow</a:t>
            </a:r>
            <a:endParaRPr/>
          </a:p>
          <a:p>
            <a:pPr indent="-285750" lvl="1" marL="742950" rtl="0" algn="l">
              <a:spcBef>
                <a:spcPts val="560"/>
              </a:spcBef>
              <a:spcAft>
                <a:spcPts val="0"/>
              </a:spcAft>
              <a:buClr>
                <a:schemeClr val="dk1"/>
              </a:buClr>
              <a:buSzPts val="2800"/>
              <a:buChar char="–"/>
            </a:pPr>
            <a:r>
              <a:rPr lang="en-US"/>
              <a:t>Decrease in net community production or annual yield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Ecological succession</a:t>
            </a:r>
            <a:endParaRPr/>
          </a:p>
        </p:txBody>
      </p:sp>
      <p:sp>
        <p:nvSpPr>
          <p:cNvPr id="415" name="Google Shape;415;p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rgbClr val="953734"/>
              </a:buClr>
              <a:buSzPct val="100000"/>
              <a:buChar char="•"/>
            </a:pPr>
            <a:r>
              <a:rPr lang="en-US">
                <a:solidFill>
                  <a:srgbClr val="953734"/>
                </a:solidFill>
              </a:rPr>
              <a:t>Types of succession:</a:t>
            </a:r>
            <a:endParaRPr/>
          </a:p>
          <a:p>
            <a:pPr indent="-514350" lvl="1" marL="971550" rtl="0" algn="l">
              <a:spcBef>
                <a:spcPts val="518"/>
              </a:spcBef>
              <a:spcAft>
                <a:spcPts val="0"/>
              </a:spcAft>
              <a:buClr>
                <a:srgbClr val="953734"/>
              </a:buClr>
              <a:buSzPct val="100000"/>
              <a:buAutoNum type="arabicPeriod"/>
            </a:pPr>
            <a:r>
              <a:rPr lang="en-US">
                <a:solidFill>
                  <a:srgbClr val="953734"/>
                </a:solidFill>
              </a:rPr>
              <a:t>Primary succession:</a:t>
            </a:r>
            <a:endParaRPr/>
          </a:p>
          <a:p>
            <a:pPr indent="-514350" lvl="2" marL="1371600" rtl="0" algn="l">
              <a:spcBef>
                <a:spcPts val="444"/>
              </a:spcBef>
              <a:spcAft>
                <a:spcPts val="0"/>
              </a:spcAft>
              <a:buClr>
                <a:srgbClr val="3F3F3F"/>
              </a:buClr>
              <a:buSzPct val="100000"/>
              <a:buFont typeface="Noto Sans Symbols"/>
              <a:buChar char="⮚"/>
            </a:pPr>
            <a:r>
              <a:rPr lang="en-US">
                <a:solidFill>
                  <a:srgbClr val="3F3F3F"/>
                </a:solidFill>
              </a:rPr>
              <a:t>Starts with primitive substratum, where there was no previously any sort of living matter.</a:t>
            </a:r>
            <a:endParaRPr/>
          </a:p>
          <a:p>
            <a:pPr indent="-514350" lvl="2" marL="1371600" rtl="0" algn="l">
              <a:spcBef>
                <a:spcPts val="444"/>
              </a:spcBef>
              <a:spcAft>
                <a:spcPts val="0"/>
              </a:spcAft>
              <a:buClr>
                <a:srgbClr val="3F3F3F"/>
              </a:buClr>
              <a:buSzPct val="100000"/>
              <a:buFont typeface="Noto Sans Symbols"/>
              <a:buChar char="⮚"/>
            </a:pPr>
            <a:r>
              <a:rPr lang="en-US">
                <a:solidFill>
                  <a:srgbClr val="3F3F3F"/>
                </a:solidFill>
              </a:rPr>
              <a:t> First group of organism establishing there are known as pioneers or primary colonizer or primary community</a:t>
            </a:r>
            <a:endParaRPr/>
          </a:p>
          <a:p>
            <a:pPr indent="-514350" lvl="2" marL="1371600" rtl="0" algn="l">
              <a:spcBef>
                <a:spcPts val="444"/>
              </a:spcBef>
              <a:spcAft>
                <a:spcPts val="0"/>
              </a:spcAft>
              <a:buClr>
                <a:srgbClr val="3F3F3F"/>
              </a:buClr>
              <a:buSzPct val="100000"/>
              <a:buFont typeface="Noto Sans Symbols"/>
              <a:buChar char="⮚"/>
            </a:pPr>
            <a:r>
              <a:rPr lang="en-US">
                <a:solidFill>
                  <a:srgbClr val="3F3F3F"/>
                </a:solidFill>
              </a:rPr>
              <a:t>eg. Succession started from bare rock</a:t>
            </a:r>
            <a:endParaRPr/>
          </a:p>
          <a:p>
            <a:pPr indent="-514350" lvl="1" marL="971550" rtl="0" algn="l">
              <a:spcBef>
                <a:spcPts val="518"/>
              </a:spcBef>
              <a:spcAft>
                <a:spcPts val="0"/>
              </a:spcAft>
              <a:buClr>
                <a:srgbClr val="953734"/>
              </a:buClr>
              <a:buSzPct val="100000"/>
              <a:buAutoNum type="arabicPeriod"/>
            </a:pPr>
            <a:r>
              <a:rPr lang="en-US">
                <a:solidFill>
                  <a:srgbClr val="953734"/>
                </a:solidFill>
              </a:rPr>
              <a:t>Secondary succession:</a:t>
            </a:r>
            <a:endParaRPr/>
          </a:p>
          <a:p>
            <a:pPr indent="-514350" lvl="2" marL="1371600" rtl="0" algn="l">
              <a:spcBef>
                <a:spcPts val="444"/>
              </a:spcBef>
              <a:spcAft>
                <a:spcPts val="0"/>
              </a:spcAft>
              <a:buClr>
                <a:srgbClr val="3F3F3F"/>
              </a:buClr>
              <a:buSzPct val="100000"/>
              <a:buFont typeface="Noto Sans Symbols"/>
              <a:buChar char="⮚"/>
            </a:pPr>
            <a:r>
              <a:rPr lang="en-US">
                <a:solidFill>
                  <a:srgbClr val="3F3F3F"/>
                </a:solidFill>
              </a:rPr>
              <a:t>Starts with previously built up substratum, with already existing living matter.</a:t>
            </a:r>
            <a:endParaRPr/>
          </a:p>
          <a:p>
            <a:pPr indent="-514350" lvl="2" marL="1371600" rtl="0" algn="l">
              <a:spcBef>
                <a:spcPts val="444"/>
              </a:spcBef>
              <a:spcAft>
                <a:spcPts val="0"/>
              </a:spcAft>
              <a:buClr>
                <a:srgbClr val="3F3F3F"/>
              </a:buClr>
              <a:buSzPct val="100000"/>
              <a:buFont typeface="Noto Sans Symbols"/>
              <a:buChar char="⮚"/>
            </a:pPr>
            <a:r>
              <a:rPr lang="en-US">
                <a:solidFill>
                  <a:srgbClr val="3F3F3F"/>
                </a:solidFill>
              </a:rPr>
              <a:t> Comparatively more rapid</a:t>
            </a:r>
            <a:endParaRPr/>
          </a:p>
          <a:p>
            <a:pPr indent="-514350" lvl="2" marL="1371600" rtl="0" algn="l">
              <a:spcBef>
                <a:spcPts val="444"/>
              </a:spcBef>
              <a:spcAft>
                <a:spcPts val="0"/>
              </a:spcAft>
              <a:buClr>
                <a:srgbClr val="3F3F3F"/>
              </a:buClr>
              <a:buSzPct val="100000"/>
              <a:buFont typeface="Noto Sans Symbols"/>
              <a:buChar char="⮚"/>
            </a:pPr>
            <a:r>
              <a:rPr lang="en-US">
                <a:solidFill>
                  <a:srgbClr val="3F3F3F"/>
                </a:solidFill>
              </a:rPr>
              <a:t>eg. Succession started due to forest fire</a:t>
            </a:r>
            <a:endParaRPr/>
          </a:p>
          <a:p>
            <a:pPr indent="-373380" lvl="2" marL="1371600" rtl="0" algn="l">
              <a:spcBef>
                <a:spcPts val="444"/>
              </a:spcBef>
              <a:spcAft>
                <a:spcPts val="0"/>
              </a:spcAft>
              <a:buClr>
                <a:schemeClr val="dk1"/>
              </a:buClr>
              <a:buSzPct val="100000"/>
              <a:buFont typeface="Noto Sans Symbols"/>
              <a:buNone/>
            </a:pPr>
            <a:r>
              <a:t/>
            </a:r>
            <a:endParaRPr>
              <a:solidFill>
                <a:srgbClr val="3F3F3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Ecological succession</a:t>
            </a:r>
            <a:endParaRPr/>
          </a:p>
        </p:txBody>
      </p:sp>
      <p:sp>
        <p:nvSpPr>
          <p:cNvPr id="421" name="Google Shape;421;p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514350" lvl="1" marL="971550" rtl="0" algn="l">
              <a:spcBef>
                <a:spcPts val="0"/>
              </a:spcBef>
              <a:spcAft>
                <a:spcPts val="0"/>
              </a:spcAft>
              <a:buClr>
                <a:srgbClr val="953734"/>
              </a:buClr>
              <a:buSzPct val="100000"/>
              <a:buNone/>
            </a:pPr>
            <a:r>
              <a:rPr lang="en-US">
                <a:solidFill>
                  <a:srgbClr val="953734"/>
                </a:solidFill>
              </a:rPr>
              <a:t>3.Autogenic succession:</a:t>
            </a:r>
            <a:endParaRPr/>
          </a:p>
          <a:p>
            <a:pPr indent="-514350" lvl="1" marL="971550" rtl="0" algn="l">
              <a:spcBef>
                <a:spcPts val="518"/>
              </a:spcBef>
              <a:spcAft>
                <a:spcPts val="0"/>
              </a:spcAft>
              <a:buClr>
                <a:srgbClr val="3F3F3F"/>
              </a:buClr>
              <a:buSzPct val="100000"/>
              <a:buFont typeface="Noto Sans Symbols"/>
              <a:buChar char="⮚"/>
            </a:pPr>
            <a:r>
              <a:rPr lang="en-US">
                <a:solidFill>
                  <a:srgbClr val="3F3F3F"/>
                </a:solidFill>
              </a:rPr>
              <a:t>After succession has started community itself modifies its own environment by some reaction, thus causing its own replacement by new community.</a:t>
            </a:r>
            <a:endParaRPr/>
          </a:p>
          <a:p>
            <a:pPr indent="-514350" lvl="1" marL="971550" rtl="0" algn="l">
              <a:spcBef>
                <a:spcPts val="518"/>
              </a:spcBef>
              <a:spcAft>
                <a:spcPts val="0"/>
              </a:spcAft>
              <a:buClr>
                <a:srgbClr val="953734"/>
              </a:buClr>
              <a:buSzPct val="100000"/>
              <a:buNone/>
            </a:pPr>
            <a:r>
              <a:rPr lang="en-US">
                <a:solidFill>
                  <a:srgbClr val="953734"/>
                </a:solidFill>
              </a:rPr>
              <a:t>4.Allogenic</a:t>
            </a:r>
            <a:r>
              <a:rPr lang="en-US" sz="2800">
                <a:solidFill>
                  <a:srgbClr val="953734"/>
                </a:solidFill>
              </a:rPr>
              <a:t> succession:</a:t>
            </a:r>
            <a:endParaRPr/>
          </a:p>
          <a:p>
            <a:pPr indent="-514350" lvl="1" marL="971550" rtl="0" algn="l">
              <a:spcBef>
                <a:spcPts val="518"/>
              </a:spcBef>
              <a:spcAft>
                <a:spcPts val="0"/>
              </a:spcAft>
              <a:buClr>
                <a:srgbClr val="3F3F3F"/>
              </a:buClr>
              <a:buSzPct val="100000"/>
              <a:buFont typeface="Noto Sans Symbols"/>
              <a:buChar char="⮚"/>
            </a:pPr>
            <a:r>
              <a:rPr lang="en-US" sz="2800">
                <a:solidFill>
                  <a:srgbClr val="3F3F3F"/>
                </a:solidFill>
              </a:rPr>
              <a:t>In some cases the replacement of the existing community is caused largely by any other external condition and not by the existing organism. </a:t>
            </a:r>
            <a:endParaRPr/>
          </a:p>
          <a:p>
            <a:pPr indent="-514350" lvl="1" marL="971550" rtl="0" algn="l">
              <a:spcBef>
                <a:spcPts val="518"/>
              </a:spcBef>
              <a:spcAft>
                <a:spcPts val="0"/>
              </a:spcAft>
              <a:buClr>
                <a:srgbClr val="953734"/>
              </a:buClr>
              <a:buSzPct val="100000"/>
              <a:buNone/>
            </a:pPr>
            <a:r>
              <a:rPr lang="en-US">
                <a:solidFill>
                  <a:srgbClr val="953734"/>
                </a:solidFill>
              </a:rPr>
              <a:t>	</a:t>
            </a:r>
            <a:endParaRPr sz="2800">
              <a:solidFill>
                <a:srgbClr val="3F3F3F"/>
              </a:solidFill>
            </a:endParaRPr>
          </a:p>
          <a:p>
            <a:pPr indent="-154940" lvl="0" marL="342900" rtl="0" algn="l">
              <a:spcBef>
                <a:spcPts val="592"/>
              </a:spcBef>
              <a:spcAft>
                <a:spcPts val="0"/>
              </a:spcAft>
              <a:buClr>
                <a:schemeClr val="dk1"/>
              </a:buClr>
              <a:buSzPct val="1000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Ecological succession</a:t>
            </a:r>
            <a:endParaRPr/>
          </a:p>
        </p:txBody>
      </p:sp>
      <p:sp>
        <p:nvSpPr>
          <p:cNvPr id="427" name="Google Shape;427;p4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514350" lvl="1" marL="971550" rtl="0" algn="l">
              <a:spcBef>
                <a:spcPts val="0"/>
              </a:spcBef>
              <a:spcAft>
                <a:spcPts val="0"/>
              </a:spcAft>
              <a:buClr>
                <a:srgbClr val="953734"/>
              </a:buClr>
              <a:buSzPts val="2800"/>
              <a:buNone/>
            </a:pPr>
            <a:r>
              <a:rPr lang="en-US">
                <a:solidFill>
                  <a:srgbClr val="953734"/>
                </a:solidFill>
              </a:rPr>
              <a:t>5.Autotrophic succession:</a:t>
            </a:r>
            <a:endParaRPr/>
          </a:p>
          <a:p>
            <a:pPr indent="-514350" lvl="1" marL="971550" rtl="0" algn="l">
              <a:spcBef>
                <a:spcPts val="560"/>
              </a:spcBef>
              <a:spcAft>
                <a:spcPts val="0"/>
              </a:spcAft>
              <a:buClr>
                <a:srgbClr val="3F3F3F"/>
              </a:buClr>
              <a:buSzPts val="2800"/>
              <a:buFont typeface="Noto Sans Symbols"/>
              <a:buChar char="⮚"/>
            </a:pPr>
            <a:r>
              <a:rPr lang="en-US">
                <a:solidFill>
                  <a:srgbClr val="3F3F3F"/>
                </a:solidFill>
              </a:rPr>
              <a:t>Starts with autotrophic organism like green plants.</a:t>
            </a:r>
            <a:endParaRPr/>
          </a:p>
          <a:p>
            <a:pPr indent="-514350" lvl="1" marL="971550" rtl="0" algn="l">
              <a:spcBef>
                <a:spcPts val="560"/>
              </a:spcBef>
              <a:spcAft>
                <a:spcPts val="0"/>
              </a:spcAft>
              <a:buClr>
                <a:srgbClr val="3F3F3F"/>
              </a:buClr>
              <a:buSzPts val="2800"/>
              <a:buFont typeface="Noto Sans Symbols"/>
              <a:buChar char="⮚"/>
            </a:pPr>
            <a:r>
              <a:rPr lang="en-US">
                <a:solidFill>
                  <a:srgbClr val="3F3F3F"/>
                </a:solidFill>
              </a:rPr>
              <a:t>Begins in inorganic environment (CO2, water,  Ca, Mg, etc.)</a:t>
            </a:r>
            <a:endParaRPr/>
          </a:p>
          <a:p>
            <a:pPr indent="-514350" lvl="1" marL="971550" rtl="0" algn="l">
              <a:spcBef>
                <a:spcPts val="560"/>
              </a:spcBef>
              <a:spcAft>
                <a:spcPts val="0"/>
              </a:spcAft>
              <a:buClr>
                <a:srgbClr val="3F3F3F"/>
              </a:buClr>
              <a:buSzPts val="2800"/>
              <a:buFont typeface="Noto Sans Symbols"/>
              <a:buChar char="⮚"/>
            </a:pPr>
            <a:r>
              <a:rPr lang="en-US" sz="2800">
                <a:solidFill>
                  <a:srgbClr val="3F3F3F"/>
                </a:solidFill>
              </a:rPr>
              <a:t>There is gradual increase in the organic matter content and also in energy content.</a:t>
            </a:r>
            <a:endParaRPr>
              <a:solidFill>
                <a:srgbClr val="3F3F3F"/>
              </a:solidFill>
            </a:endParaRPr>
          </a:p>
          <a:p>
            <a:pPr indent="-514350" lvl="1" marL="971550" rtl="0" algn="l">
              <a:spcBef>
                <a:spcPts val="560"/>
              </a:spcBef>
              <a:spcAft>
                <a:spcPts val="0"/>
              </a:spcAft>
              <a:buClr>
                <a:srgbClr val="3F3F3F"/>
              </a:buClr>
              <a:buSzPts val="2800"/>
              <a:buFont typeface="Noto Sans Symbols"/>
              <a:buChar char="⮚"/>
            </a:pPr>
            <a:r>
              <a:rPr lang="en-US" sz="2800">
                <a:solidFill>
                  <a:srgbClr val="3F3F3F"/>
                </a:solidFill>
              </a:rPr>
              <a:t>There is involvement of both abiotic and biotic factor takes place.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Ecological succession </a:t>
            </a:r>
            <a:endParaRPr/>
          </a:p>
        </p:txBody>
      </p:sp>
      <p:sp>
        <p:nvSpPr>
          <p:cNvPr id="433" name="Google Shape;433;p4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514350" lvl="1" marL="971550" rtl="0" algn="l">
              <a:spcBef>
                <a:spcPts val="0"/>
              </a:spcBef>
              <a:spcAft>
                <a:spcPts val="0"/>
              </a:spcAft>
              <a:buClr>
                <a:srgbClr val="953734"/>
              </a:buClr>
              <a:buSzPts val="2800"/>
              <a:buNone/>
            </a:pPr>
            <a:r>
              <a:rPr lang="en-US">
                <a:solidFill>
                  <a:srgbClr val="953734"/>
                </a:solidFill>
              </a:rPr>
              <a:t>6.Heterotrophic succession:</a:t>
            </a:r>
            <a:endParaRPr/>
          </a:p>
          <a:p>
            <a:pPr indent="-514350" lvl="1" marL="971550" rtl="0" algn="l">
              <a:spcBef>
                <a:spcPts val="560"/>
              </a:spcBef>
              <a:spcAft>
                <a:spcPts val="0"/>
              </a:spcAft>
              <a:buClr>
                <a:srgbClr val="3F3F3F"/>
              </a:buClr>
              <a:buSzPts val="2800"/>
              <a:buFont typeface="Noto Sans Symbols"/>
              <a:buChar char="⮚"/>
            </a:pPr>
            <a:r>
              <a:rPr lang="en-US">
                <a:solidFill>
                  <a:srgbClr val="3F3F3F"/>
                </a:solidFill>
              </a:rPr>
              <a:t>Characterized by heterotrophs like bacteria, actinomycetes, fungi, and animals.</a:t>
            </a:r>
            <a:endParaRPr/>
          </a:p>
          <a:p>
            <a:pPr indent="-514350" lvl="1" marL="971550" rtl="0" algn="l">
              <a:spcBef>
                <a:spcPts val="560"/>
              </a:spcBef>
              <a:spcAft>
                <a:spcPts val="0"/>
              </a:spcAft>
              <a:buClr>
                <a:srgbClr val="3F3F3F"/>
              </a:buClr>
              <a:buSzPts val="2800"/>
              <a:buFont typeface="Noto Sans Symbols"/>
              <a:buChar char="⮚"/>
            </a:pPr>
            <a:r>
              <a:rPr lang="en-US">
                <a:solidFill>
                  <a:srgbClr val="3F3F3F"/>
                </a:solidFill>
              </a:rPr>
              <a:t>Begins with organic environment ( protein, fats, lipids,etc.)</a:t>
            </a:r>
            <a:endParaRPr/>
          </a:p>
          <a:p>
            <a:pPr indent="-514350" lvl="1" marL="971550" rtl="0" algn="l">
              <a:spcBef>
                <a:spcPts val="560"/>
              </a:spcBef>
              <a:spcAft>
                <a:spcPts val="0"/>
              </a:spcAft>
              <a:buClr>
                <a:srgbClr val="3F3F3F"/>
              </a:buClr>
              <a:buSzPts val="2800"/>
              <a:buFont typeface="Noto Sans Symbols"/>
              <a:buChar char="⮚"/>
            </a:pPr>
            <a:r>
              <a:rPr lang="en-US">
                <a:solidFill>
                  <a:srgbClr val="3F3F3F"/>
                </a:solidFill>
              </a:rPr>
              <a:t>Gradual decrease in organic matter and energy content, as they consume the matter built up by the producers.</a:t>
            </a:r>
            <a:endParaRPr/>
          </a:p>
          <a:p>
            <a:pPr indent="-336550" lvl="1" marL="971550" rtl="0" algn="l">
              <a:spcBef>
                <a:spcPts val="560"/>
              </a:spcBef>
              <a:spcAft>
                <a:spcPts val="0"/>
              </a:spcAft>
              <a:buClr>
                <a:schemeClr val="dk1"/>
              </a:buClr>
              <a:buSzPts val="2800"/>
              <a:buFont typeface="Noto Sans Symbols"/>
              <a:buNone/>
            </a:pPr>
            <a:r>
              <a:t/>
            </a:r>
            <a:endParaRPr>
              <a:solidFill>
                <a:srgbClr val="3F3F3F"/>
              </a:solidFill>
            </a:endParaRPr>
          </a:p>
          <a:p>
            <a:pPr indent="-336550" lvl="1" marL="971550" rtl="0" algn="l">
              <a:spcBef>
                <a:spcPts val="560"/>
              </a:spcBef>
              <a:spcAft>
                <a:spcPts val="0"/>
              </a:spcAft>
              <a:buClr>
                <a:schemeClr val="dk1"/>
              </a:buClr>
              <a:buSzPts val="2800"/>
              <a:buFont typeface="Noto Sans Symbols"/>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112" name="Google Shape;112;p5"/>
          <p:cNvSpPr/>
          <p:nvPr/>
        </p:nvSpPr>
        <p:spPr>
          <a:xfrm>
            <a:off x="609600" y="1646237"/>
            <a:ext cx="8229600" cy="4525963"/>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114300" lvl="1" marL="114300" marR="0" rtl="0" algn="l">
              <a:lnSpc>
                <a:spcPct val="75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Natural ecosystem</a:t>
            </a:r>
            <a:endParaRPr b="0" i="0" sz="1800" u="none" cap="none" strike="noStrike">
              <a:solidFill>
                <a:schemeClr val="dk1"/>
              </a:solidFill>
              <a:latin typeface="Calibri"/>
              <a:ea typeface="Calibri"/>
              <a:cs typeface="Calibri"/>
              <a:sym typeface="Calibri"/>
            </a:endParaRPr>
          </a:p>
          <a:p>
            <a:pPr indent="-114300" lvl="2" marL="2286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Aquatic ecosystem</a:t>
            </a:r>
            <a:endParaRPr b="0" i="0" sz="1800" u="none" cap="none" strike="noStrike">
              <a:solidFill>
                <a:schemeClr val="dk1"/>
              </a:solidFill>
              <a:latin typeface="Calibri"/>
              <a:ea typeface="Calibri"/>
              <a:cs typeface="Calibri"/>
              <a:sym typeface="Calibri"/>
            </a:endParaRPr>
          </a:p>
          <a:p>
            <a:pPr indent="-114300" lvl="3" marL="3429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Salt water</a:t>
            </a:r>
            <a:endParaRPr b="0" i="0" sz="1800" u="none" cap="none" strike="noStrike">
              <a:solidFill>
                <a:schemeClr val="dk1"/>
              </a:solidFill>
              <a:latin typeface="Calibri"/>
              <a:ea typeface="Calibri"/>
              <a:cs typeface="Calibri"/>
              <a:sym typeface="Calibri"/>
            </a:endParaRPr>
          </a:p>
          <a:p>
            <a:pPr indent="0" lvl="3" marL="3429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114300" lvl="3" marL="3429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Fresh water</a:t>
            </a:r>
            <a:endParaRPr b="0" i="0" sz="1800" u="none" cap="none" strike="noStrike">
              <a:solidFill>
                <a:schemeClr val="dk1"/>
              </a:solidFill>
              <a:latin typeface="Calibri"/>
              <a:ea typeface="Calibri"/>
              <a:cs typeface="Calibri"/>
              <a:sym typeface="Calibri"/>
            </a:endParaRPr>
          </a:p>
          <a:p>
            <a:pPr indent="0" lvl="3" marL="3429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2" marL="2286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114300" lvl="2" marL="2286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Terrestrial ecosystem</a:t>
            </a:r>
            <a:endParaRPr b="0" i="0" sz="1800" u="none" cap="none" strike="noStrike">
              <a:solidFill>
                <a:schemeClr val="dk1"/>
              </a:solidFill>
              <a:latin typeface="Calibri"/>
              <a:ea typeface="Calibri"/>
              <a:cs typeface="Calibri"/>
              <a:sym typeface="Calibri"/>
            </a:endParaRPr>
          </a:p>
          <a:p>
            <a:pPr indent="-114300" lvl="3" marL="3429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Land </a:t>
            </a:r>
            <a:endParaRPr b="0" i="0" sz="1800" u="none" cap="none" strike="noStrike">
              <a:solidFill>
                <a:schemeClr val="dk1"/>
              </a:solidFill>
              <a:latin typeface="Calibri"/>
              <a:ea typeface="Calibri"/>
              <a:cs typeface="Calibri"/>
              <a:sym typeface="Calibri"/>
            </a:endParaRPr>
          </a:p>
          <a:p>
            <a:pPr indent="0" lvl="3" marL="3429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114300" lvl="3" marL="3429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Avian</a:t>
            </a:r>
            <a:endParaRPr b="0" i="0" sz="1800" u="none" cap="none" strike="noStrike">
              <a:solidFill>
                <a:schemeClr val="dk1"/>
              </a:solidFill>
              <a:latin typeface="Calibri"/>
              <a:ea typeface="Calibri"/>
              <a:cs typeface="Calibri"/>
              <a:sym typeface="Calibri"/>
            </a:endParaRPr>
          </a:p>
          <a:p>
            <a:pPr indent="0" lvl="3" marL="3429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2" marL="2286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70C0"/>
              </a:buClr>
              <a:buSzPts val="4400"/>
              <a:buFont typeface="Calibri"/>
              <a:buNone/>
            </a:pPr>
            <a:r>
              <a:rPr i="1" lang="en-US">
                <a:solidFill>
                  <a:srgbClr val="0070C0"/>
                </a:solidFill>
              </a:rPr>
              <a:t>Process of Succession:</a:t>
            </a:r>
            <a:endParaRPr i="1">
              <a:solidFill>
                <a:srgbClr val="0070C0"/>
              </a:solidFill>
            </a:endParaRPr>
          </a:p>
        </p:txBody>
      </p:sp>
      <p:sp>
        <p:nvSpPr>
          <p:cNvPr id="439" name="Google Shape;439;p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514350" lvl="0" marL="514350" rtl="0" algn="l">
              <a:spcBef>
                <a:spcPts val="0"/>
              </a:spcBef>
              <a:spcAft>
                <a:spcPts val="0"/>
              </a:spcAft>
              <a:buClr>
                <a:schemeClr val="dk1"/>
              </a:buClr>
              <a:buSzPts val="3200"/>
              <a:buNone/>
            </a:pPr>
            <a:r>
              <a:rPr b="1" lang="en-US" u="sng"/>
              <a:t>1. Nudation:</a:t>
            </a:r>
            <a:endParaRPr/>
          </a:p>
          <a:p>
            <a:pPr indent="-514350" lvl="0" marL="514350" rtl="0" algn="l">
              <a:spcBef>
                <a:spcPts val="640"/>
              </a:spcBef>
              <a:spcAft>
                <a:spcPts val="0"/>
              </a:spcAft>
              <a:buClr>
                <a:srgbClr val="C00000"/>
              </a:buClr>
              <a:buSzPts val="3200"/>
              <a:buFont typeface="Noto Sans Symbols"/>
              <a:buChar char="⮚"/>
            </a:pPr>
            <a:r>
              <a:rPr lang="en-US">
                <a:solidFill>
                  <a:srgbClr val="C00000"/>
                </a:solidFill>
              </a:rPr>
              <a:t>Develops bare area </a:t>
            </a:r>
            <a:endParaRPr/>
          </a:p>
          <a:p>
            <a:pPr indent="-514350" lvl="0" marL="514350" rtl="0" algn="l">
              <a:spcBef>
                <a:spcPts val="640"/>
              </a:spcBef>
              <a:spcAft>
                <a:spcPts val="0"/>
              </a:spcAft>
              <a:buClr>
                <a:srgbClr val="C00000"/>
              </a:buClr>
              <a:buSzPts val="3200"/>
              <a:buFont typeface="Noto Sans Symbols"/>
              <a:buChar char="⮚"/>
            </a:pPr>
            <a:r>
              <a:rPr lang="en-US">
                <a:solidFill>
                  <a:srgbClr val="C00000"/>
                </a:solidFill>
              </a:rPr>
              <a:t>Factors responsible are </a:t>
            </a:r>
            <a:endParaRPr/>
          </a:p>
          <a:p>
            <a:pPr indent="-514350" lvl="1" marL="914400" rtl="0" algn="l">
              <a:spcBef>
                <a:spcPts val="560"/>
              </a:spcBef>
              <a:spcAft>
                <a:spcPts val="0"/>
              </a:spcAft>
              <a:buClr>
                <a:srgbClr val="002060"/>
              </a:buClr>
              <a:buSzPts val="2800"/>
              <a:buFont typeface="Arial"/>
              <a:buChar char="•"/>
            </a:pPr>
            <a:r>
              <a:rPr lang="en-US" u="sng">
                <a:solidFill>
                  <a:srgbClr val="002060"/>
                </a:solidFill>
              </a:rPr>
              <a:t>Topographic factor</a:t>
            </a:r>
            <a:r>
              <a:rPr lang="en-US">
                <a:solidFill>
                  <a:srgbClr val="002060"/>
                </a:solidFill>
              </a:rPr>
              <a:t>-Landslides, volcanic eruption, etc.</a:t>
            </a:r>
            <a:endParaRPr/>
          </a:p>
          <a:p>
            <a:pPr indent="-514350" lvl="1" marL="914400" rtl="0" algn="l">
              <a:spcBef>
                <a:spcPts val="560"/>
              </a:spcBef>
              <a:spcAft>
                <a:spcPts val="0"/>
              </a:spcAft>
              <a:buClr>
                <a:srgbClr val="002060"/>
              </a:buClr>
              <a:buSzPts val="2800"/>
              <a:buFont typeface="Arial"/>
              <a:buChar char="•"/>
            </a:pPr>
            <a:r>
              <a:rPr lang="en-US" u="sng">
                <a:solidFill>
                  <a:srgbClr val="002060"/>
                </a:solidFill>
              </a:rPr>
              <a:t>Climatic factor</a:t>
            </a:r>
            <a:r>
              <a:rPr lang="en-US">
                <a:solidFill>
                  <a:srgbClr val="002060"/>
                </a:solidFill>
              </a:rPr>
              <a:t>-drought, frosts, glaciers, etc.</a:t>
            </a:r>
            <a:endParaRPr/>
          </a:p>
          <a:p>
            <a:pPr indent="-514350" lvl="1" marL="914400" rtl="0" algn="l">
              <a:spcBef>
                <a:spcPts val="560"/>
              </a:spcBef>
              <a:spcAft>
                <a:spcPts val="0"/>
              </a:spcAft>
              <a:buClr>
                <a:srgbClr val="002060"/>
              </a:buClr>
              <a:buSzPts val="2800"/>
              <a:buFont typeface="Arial"/>
              <a:buChar char="•"/>
            </a:pPr>
            <a:r>
              <a:rPr lang="en-US" u="sng">
                <a:solidFill>
                  <a:srgbClr val="002060"/>
                </a:solidFill>
              </a:rPr>
              <a:t>Biotic factor</a:t>
            </a:r>
            <a:r>
              <a:rPr lang="en-US">
                <a:solidFill>
                  <a:srgbClr val="002060"/>
                </a:solidFill>
              </a:rPr>
              <a:t>-locust, disease outbreak, agricultural and industrial activities etc.</a:t>
            </a:r>
            <a:endParaRPr/>
          </a:p>
          <a:p>
            <a:pPr indent="-514350" lvl="1" marL="914400" rtl="0" algn="l">
              <a:spcBef>
                <a:spcPts val="560"/>
              </a:spcBef>
              <a:spcAft>
                <a:spcPts val="0"/>
              </a:spcAft>
              <a:buClr>
                <a:srgbClr val="002060"/>
              </a:buClr>
              <a:buSzPts val="2800"/>
              <a:buNone/>
            </a:pPr>
            <a:r>
              <a:rPr lang="en-US">
                <a:solidFill>
                  <a:srgbClr val="002060"/>
                </a:solidFill>
              </a:rPr>
              <a:t> </a:t>
            </a:r>
            <a:endParaRPr>
              <a:solidFill>
                <a:srgbClr val="00206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70C0"/>
              </a:buClr>
              <a:buSzPts val="4400"/>
              <a:buFont typeface="Calibri"/>
              <a:buNone/>
            </a:pPr>
            <a:r>
              <a:rPr i="1" lang="en-US">
                <a:solidFill>
                  <a:srgbClr val="0070C0"/>
                </a:solidFill>
              </a:rPr>
              <a:t>Process of Succession:</a:t>
            </a:r>
            <a:endParaRPr/>
          </a:p>
        </p:txBody>
      </p:sp>
      <p:sp>
        <p:nvSpPr>
          <p:cNvPr id="445" name="Google Shape;445;p5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None/>
            </a:pPr>
            <a:r>
              <a:rPr b="1" lang="en-US" u="sng"/>
              <a:t>2. Invasion</a:t>
            </a:r>
            <a:r>
              <a:rPr lang="en-US"/>
              <a:t> </a:t>
            </a:r>
            <a:endParaRPr/>
          </a:p>
          <a:p>
            <a:pPr indent="-285750" lvl="1" marL="742950" rtl="0" algn="l">
              <a:spcBef>
                <a:spcPts val="560"/>
              </a:spcBef>
              <a:spcAft>
                <a:spcPts val="0"/>
              </a:spcAft>
              <a:buClr>
                <a:srgbClr val="C00000"/>
              </a:buClr>
              <a:buSzPts val="2800"/>
              <a:buFont typeface="Noto Sans Symbols"/>
              <a:buChar char="⮚"/>
            </a:pPr>
            <a:r>
              <a:rPr lang="en-US">
                <a:solidFill>
                  <a:srgbClr val="C00000"/>
                </a:solidFill>
              </a:rPr>
              <a:t>It is entry and successful establishment  of one or more species on bare area </a:t>
            </a:r>
            <a:endParaRPr/>
          </a:p>
          <a:p>
            <a:pPr indent="-285750" lvl="1" marL="742950" rtl="0" algn="l">
              <a:spcBef>
                <a:spcPts val="560"/>
              </a:spcBef>
              <a:spcAft>
                <a:spcPts val="0"/>
              </a:spcAft>
              <a:buClr>
                <a:srgbClr val="C00000"/>
              </a:buClr>
              <a:buSzPts val="2800"/>
              <a:buFont typeface="Noto Sans Symbols"/>
              <a:buChar char="⮚"/>
            </a:pPr>
            <a:r>
              <a:rPr lang="en-US">
                <a:solidFill>
                  <a:srgbClr val="C00000"/>
                </a:solidFill>
              </a:rPr>
              <a:t>Takes place by </a:t>
            </a:r>
            <a:endParaRPr/>
          </a:p>
          <a:p>
            <a:pPr indent="-228600" lvl="2" marL="1143000" rtl="0" algn="l">
              <a:spcBef>
                <a:spcPts val="560"/>
              </a:spcBef>
              <a:spcAft>
                <a:spcPts val="0"/>
              </a:spcAft>
              <a:buClr>
                <a:srgbClr val="002060"/>
              </a:buClr>
              <a:buSzPts val="2800"/>
              <a:buChar char="•"/>
            </a:pPr>
            <a:r>
              <a:rPr lang="en-US" sz="2800">
                <a:solidFill>
                  <a:srgbClr val="002060"/>
                </a:solidFill>
              </a:rPr>
              <a:t>Dispersal/migration- Birds, water, wind, etc</a:t>
            </a:r>
            <a:endParaRPr/>
          </a:p>
          <a:p>
            <a:pPr indent="-228600" lvl="2" marL="1143000" rtl="0" algn="l">
              <a:spcBef>
                <a:spcPts val="560"/>
              </a:spcBef>
              <a:spcAft>
                <a:spcPts val="0"/>
              </a:spcAft>
              <a:buClr>
                <a:srgbClr val="002060"/>
              </a:buClr>
              <a:buSzPts val="2800"/>
              <a:buChar char="•"/>
            </a:pPr>
            <a:r>
              <a:rPr lang="en-US" sz="2800">
                <a:solidFill>
                  <a:srgbClr val="002060"/>
                </a:solidFill>
              </a:rPr>
              <a:t>Ecesis- seeds, spores germinate, grow</a:t>
            </a:r>
            <a:endParaRPr/>
          </a:p>
          <a:p>
            <a:pPr indent="-228600" lvl="2" marL="1143000" rtl="0" algn="l">
              <a:spcBef>
                <a:spcPts val="560"/>
              </a:spcBef>
              <a:spcAft>
                <a:spcPts val="0"/>
              </a:spcAft>
              <a:buClr>
                <a:srgbClr val="002060"/>
              </a:buClr>
              <a:buSzPts val="2800"/>
              <a:buChar char="•"/>
            </a:pPr>
            <a:r>
              <a:rPr lang="en-US" sz="2800">
                <a:solidFill>
                  <a:srgbClr val="002060"/>
                </a:solidFill>
              </a:rPr>
              <a:t>Aggregation- after growth, increase in numbers, forms colony </a:t>
            </a:r>
            <a:endParaRPr/>
          </a:p>
          <a:p>
            <a:pPr indent="-76200" lvl="2" marL="1143000" rtl="0" algn="l">
              <a:spcBef>
                <a:spcPts val="480"/>
              </a:spcBef>
              <a:spcAft>
                <a:spcPts val="0"/>
              </a:spcAft>
              <a:buClr>
                <a:schemeClr val="dk1"/>
              </a:buClr>
              <a:buSzPts val="24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70C0"/>
              </a:buClr>
              <a:buSzPts val="4400"/>
              <a:buFont typeface="Calibri"/>
              <a:buNone/>
            </a:pPr>
            <a:r>
              <a:rPr i="1" lang="en-US">
                <a:solidFill>
                  <a:srgbClr val="0070C0"/>
                </a:solidFill>
              </a:rPr>
              <a:t>Process of Succession:</a:t>
            </a:r>
            <a:endParaRPr/>
          </a:p>
        </p:txBody>
      </p:sp>
      <p:sp>
        <p:nvSpPr>
          <p:cNvPr id="451" name="Google Shape;451;p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None/>
            </a:pPr>
            <a:r>
              <a:rPr b="1" lang="en-US" u="sng"/>
              <a:t>3. Competition and co-action</a:t>
            </a:r>
            <a:endParaRPr/>
          </a:p>
          <a:p>
            <a:pPr indent="-285750" lvl="1" marL="742950" rtl="0" algn="l">
              <a:spcBef>
                <a:spcPts val="560"/>
              </a:spcBef>
              <a:spcAft>
                <a:spcPts val="0"/>
              </a:spcAft>
              <a:buClr>
                <a:srgbClr val="C00000"/>
              </a:buClr>
              <a:buSzPts val="2800"/>
              <a:buFont typeface="Noto Sans Symbols"/>
              <a:buChar char="⮚"/>
            </a:pPr>
            <a:r>
              <a:rPr lang="en-US">
                <a:solidFill>
                  <a:srgbClr val="C00000"/>
                </a:solidFill>
              </a:rPr>
              <a:t>Competition </a:t>
            </a:r>
            <a:endParaRPr/>
          </a:p>
          <a:p>
            <a:pPr indent="-228600" lvl="2" marL="1143000" rtl="0" algn="l">
              <a:spcBef>
                <a:spcPts val="560"/>
              </a:spcBef>
              <a:spcAft>
                <a:spcPts val="0"/>
              </a:spcAft>
              <a:buClr>
                <a:srgbClr val="002060"/>
              </a:buClr>
              <a:buSzPts val="2800"/>
              <a:buChar char="•"/>
            </a:pPr>
            <a:r>
              <a:rPr lang="en-US" sz="2800">
                <a:solidFill>
                  <a:srgbClr val="002060"/>
                </a:solidFill>
              </a:rPr>
              <a:t>Inter-specific (between different species)</a:t>
            </a:r>
            <a:endParaRPr/>
          </a:p>
          <a:p>
            <a:pPr indent="-228600" lvl="2" marL="1143000" rtl="0" algn="l">
              <a:spcBef>
                <a:spcPts val="560"/>
              </a:spcBef>
              <a:spcAft>
                <a:spcPts val="0"/>
              </a:spcAft>
              <a:buClr>
                <a:srgbClr val="002060"/>
              </a:buClr>
              <a:buSzPts val="2800"/>
              <a:buChar char="•"/>
            </a:pPr>
            <a:r>
              <a:rPr lang="en-US" sz="2800">
                <a:solidFill>
                  <a:srgbClr val="002060"/>
                </a:solidFill>
              </a:rPr>
              <a:t>Intra-specific(within the same species)		</a:t>
            </a:r>
            <a:endParaRPr/>
          </a:p>
          <a:p>
            <a:pPr indent="-285750" lvl="1" marL="742950" rtl="0" algn="l">
              <a:spcBef>
                <a:spcPts val="560"/>
              </a:spcBef>
              <a:spcAft>
                <a:spcPts val="0"/>
              </a:spcAft>
              <a:buClr>
                <a:srgbClr val="C00000"/>
              </a:buClr>
              <a:buSzPts val="2800"/>
              <a:buFont typeface="Noto Sans Symbols"/>
              <a:buChar char="⮚"/>
            </a:pPr>
            <a:r>
              <a:rPr lang="en-US">
                <a:solidFill>
                  <a:srgbClr val="C00000"/>
                </a:solidFill>
              </a:rPr>
              <a:t>Co-action </a:t>
            </a:r>
            <a:endParaRPr/>
          </a:p>
          <a:p>
            <a:pPr indent="-228600" lvl="2" marL="1143000" rtl="0" algn="l">
              <a:spcBef>
                <a:spcPts val="560"/>
              </a:spcBef>
              <a:spcAft>
                <a:spcPts val="0"/>
              </a:spcAft>
              <a:buClr>
                <a:srgbClr val="002060"/>
              </a:buClr>
              <a:buSzPts val="2800"/>
              <a:buChar char="•"/>
            </a:pPr>
            <a:r>
              <a:rPr lang="en-US" sz="2800">
                <a:solidFill>
                  <a:srgbClr val="002060"/>
                </a:solidFill>
              </a:rPr>
              <a:t>Species influence each other in number of ways known as co-action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70C0"/>
              </a:buClr>
              <a:buSzPts val="4400"/>
              <a:buFont typeface="Calibri"/>
              <a:buNone/>
            </a:pPr>
            <a:r>
              <a:rPr i="1" lang="en-US">
                <a:solidFill>
                  <a:srgbClr val="0070C0"/>
                </a:solidFill>
              </a:rPr>
              <a:t>Process of Succession:</a:t>
            </a:r>
            <a:endParaRPr/>
          </a:p>
        </p:txBody>
      </p:sp>
      <p:sp>
        <p:nvSpPr>
          <p:cNvPr id="457" name="Google Shape;457;p5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None/>
            </a:pPr>
            <a:r>
              <a:rPr b="1" lang="en-US" u="sng"/>
              <a:t>4. Reaction</a:t>
            </a:r>
            <a:endParaRPr/>
          </a:p>
          <a:p>
            <a:pPr indent="-285750" lvl="1" marL="742950" rtl="0" algn="l">
              <a:spcBef>
                <a:spcPts val="560"/>
              </a:spcBef>
              <a:spcAft>
                <a:spcPts val="0"/>
              </a:spcAft>
              <a:buClr>
                <a:srgbClr val="C00000"/>
              </a:buClr>
              <a:buSzPts val="2800"/>
              <a:buFont typeface="Noto Sans Symbols"/>
              <a:buChar char="⮚"/>
            </a:pPr>
            <a:r>
              <a:rPr lang="en-US">
                <a:solidFill>
                  <a:srgbClr val="C00000"/>
                </a:solidFill>
              </a:rPr>
              <a:t>The living organism grows, use water and nutrient from the  substratum and in turn they strongly influence on the environment which gets modified, this is know as reaction.</a:t>
            </a:r>
            <a:endParaRPr/>
          </a:p>
          <a:p>
            <a:pPr indent="-285750" lvl="1" marL="742950" rtl="0" algn="l">
              <a:spcBef>
                <a:spcPts val="560"/>
              </a:spcBef>
              <a:spcAft>
                <a:spcPts val="0"/>
              </a:spcAft>
              <a:buClr>
                <a:srgbClr val="C00000"/>
              </a:buClr>
              <a:buSzPts val="2800"/>
              <a:buFont typeface="Noto Sans Symbols"/>
              <a:buChar char="⮚"/>
            </a:pPr>
            <a:r>
              <a:rPr lang="en-US">
                <a:solidFill>
                  <a:srgbClr val="C00000"/>
                </a:solidFill>
              </a:rPr>
              <a:t>Reaction leads to several serial communities.</a:t>
            </a:r>
            <a:endParaRPr/>
          </a:p>
          <a:p>
            <a:pPr indent="-285750" lvl="1" marL="742950" rtl="0" algn="l">
              <a:spcBef>
                <a:spcPts val="560"/>
              </a:spcBef>
              <a:spcAft>
                <a:spcPts val="0"/>
              </a:spcAft>
              <a:buClr>
                <a:srgbClr val="C00000"/>
              </a:buClr>
              <a:buSzPts val="2800"/>
              <a:buFont typeface="Noto Sans Symbols"/>
              <a:buChar char="⮚"/>
            </a:pPr>
            <a:r>
              <a:rPr lang="en-US">
                <a:solidFill>
                  <a:srgbClr val="C00000"/>
                </a:solidFill>
              </a:rPr>
              <a:t>eg. Species of rice, rose </a:t>
            </a:r>
            <a:endParaRPr>
              <a:solidFill>
                <a:srgbClr val="C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70C0"/>
              </a:buClr>
              <a:buSzPts val="4400"/>
              <a:buFont typeface="Calibri"/>
              <a:buNone/>
            </a:pPr>
            <a:r>
              <a:rPr i="1" lang="en-US">
                <a:solidFill>
                  <a:srgbClr val="0070C0"/>
                </a:solidFill>
              </a:rPr>
              <a:t>Process of Succession:</a:t>
            </a:r>
            <a:endParaRPr/>
          </a:p>
        </p:txBody>
      </p:sp>
      <p:sp>
        <p:nvSpPr>
          <p:cNvPr id="463" name="Google Shape;463;p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None/>
            </a:pPr>
            <a:r>
              <a:rPr b="1" lang="en-US" u="sng"/>
              <a:t>5. Stabilization </a:t>
            </a:r>
            <a:endParaRPr/>
          </a:p>
          <a:p>
            <a:pPr indent="-285750" lvl="1" marL="742950" rtl="0" algn="l">
              <a:spcBef>
                <a:spcPts val="560"/>
              </a:spcBef>
              <a:spcAft>
                <a:spcPts val="0"/>
              </a:spcAft>
              <a:buClr>
                <a:srgbClr val="C00000"/>
              </a:buClr>
              <a:buSzPts val="2800"/>
              <a:buFont typeface="Noto Sans Symbols"/>
              <a:buChar char="⮚"/>
            </a:pPr>
            <a:r>
              <a:rPr lang="en-US">
                <a:solidFill>
                  <a:srgbClr val="C00000"/>
                </a:solidFill>
              </a:rPr>
              <a:t>The terminal community becomes more or less stable for longer period of time and maintains itself in equilibrium, with the climate of the area</a:t>
            </a:r>
            <a:endParaRPr/>
          </a:p>
          <a:p>
            <a:pPr indent="-285750" lvl="1" marL="742950" rtl="0" algn="l">
              <a:spcBef>
                <a:spcPts val="560"/>
              </a:spcBef>
              <a:spcAft>
                <a:spcPts val="0"/>
              </a:spcAft>
              <a:buClr>
                <a:srgbClr val="C00000"/>
              </a:buClr>
              <a:buSzPts val="2800"/>
              <a:buFont typeface="Noto Sans Symbols"/>
              <a:buChar char="⮚"/>
            </a:pPr>
            <a:r>
              <a:rPr lang="en-US">
                <a:solidFill>
                  <a:srgbClr val="C00000"/>
                </a:solidFill>
              </a:rPr>
              <a:t>Final community is not replaced and is known as climax stage or climax community </a:t>
            </a:r>
            <a:endParaRPr/>
          </a:p>
          <a:p>
            <a:pPr indent="-285750" lvl="1" marL="742950" rtl="0" algn="l">
              <a:spcBef>
                <a:spcPts val="560"/>
              </a:spcBef>
              <a:spcAft>
                <a:spcPts val="0"/>
              </a:spcAft>
              <a:buClr>
                <a:schemeClr val="dk1"/>
              </a:buClr>
              <a:buSzPts val="28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FF0066"/>
              </a:buClr>
              <a:buSzPct val="100000"/>
              <a:buFont typeface="Calibri"/>
              <a:buNone/>
            </a:pPr>
            <a:r>
              <a:rPr lang="en-US" u="sng">
                <a:solidFill>
                  <a:srgbClr val="FF0066"/>
                </a:solidFill>
              </a:rPr>
              <a:t>Hydro sere/ Hydrarch-conversion of water body in to forest</a:t>
            </a:r>
            <a:endParaRPr u="sng">
              <a:solidFill>
                <a:srgbClr val="FF0066"/>
              </a:solidFill>
            </a:endParaRPr>
          </a:p>
        </p:txBody>
      </p:sp>
      <p:sp>
        <p:nvSpPr>
          <p:cNvPr id="469" name="Google Shape;469;p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rgbClr val="C00000"/>
              </a:buClr>
              <a:buSzPct val="100000"/>
              <a:buFont typeface="Noto Sans Symbols"/>
              <a:buChar char="❖"/>
            </a:pPr>
            <a:r>
              <a:rPr lang="en-US">
                <a:solidFill>
                  <a:srgbClr val="C00000"/>
                </a:solidFill>
              </a:rPr>
              <a:t>Stages Process-</a:t>
            </a:r>
            <a:endParaRPr/>
          </a:p>
          <a:p>
            <a:pPr indent="-342900" lvl="0" marL="342900" rtl="0" algn="l">
              <a:spcBef>
                <a:spcPts val="592"/>
              </a:spcBef>
              <a:spcAft>
                <a:spcPts val="0"/>
              </a:spcAft>
              <a:buClr>
                <a:srgbClr val="008000"/>
              </a:buClr>
              <a:buSzPct val="100000"/>
              <a:buChar char="•"/>
            </a:pPr>
            <a:r>
              <a:rPr lang="en-US">
                <a:solidFill>
                  <a:srgbClr val="008000"/>
                </a:solidFill>
              </a:rPr>
              <a:t>Phytoplankton →rooted submerged stage →floating stage →reed swamp stage →sedge meadow stage →woodland stage → Forest stage or climax stage</a:t>
            </a:r>
            <a:endParaRPr/>
          </a:p>
          <a:p>
            <a:pPr indent="-342900" lvl="0" marL="342900" rtl="0" algn="l">
              <a:spcBef>
                <a:spcPts val="592"/>
              </a:spcBef>
              <a:spcAft>
                <a:spcPts val="0"/>
              </a:spcAft>
              <a:buClr>
                <a:srgbClr val="C00000"/>
              </a:buClr>
              <a:buSzPct val="100000"/>
              <a:buFont typeface="Noto Sans Symbols"/>
              <a:buChar char="❖"/>
            </a:pPr>
            <a:r>
              <a:rPr lang="en-US">
                <a:solidFill>
                  <a:srgbClr val="C00000"/>
                </a:solidFill>
              </a:rPr>
              <a:t>Stage with Example-</a:t>
            </a:r>
            <a:endParaRPr/>
          </a:p>
          <a:p>
            <a:pPr indent="-342900" lvl="0" marL="342900" rtl="0" algn="l">
              <a:spcBef>
                <a:spcPts val="592"/>
              </a:spcBef>
              <a:spcAft>
                <a:spcPts val="0"/>
              </a:spcAft>
              <a:buClr>
                <a:srgbClr val="632423"/>
              </a:buClr>
              <a:buSzPct val="100000"/>
              <a:buChar char="•"/>
            </a:pPr>
            <a:r>
              <a:rPr lang="en-US">
                <a:solidFill>
                  <a:srgbClr val="632423"/>
                </a:solidFill>
              </a:rPr>
              <a:t>Algae, diatom →hydrilla → lotus, water hyacinth(Echornia) → marshy plants-</a:t>
            </a:r>
            <a:r>
              <a:rPr i="1" lang="en-US"/>
              <a:t>Polygonum, Ipomoea, Marsilea, </a:t>
            </a:r>
            <a:r>
              <a:rPr lang="en-US">
                <a:solidFill>
                  <a:srgbClr val="632423"/>
                </a:solidFill>
              </a:rPr>
              <a:t> → grasses → herbs → shrubs → big trees</a:t>
            </a:r>
            <a:endParaRPr/>
          </a:p>
          <a:p>
            <a:pPr indent="-154940" lvl="0" marL="342900" rtl="0" algn="l">
              <a:spcBef>
                <a:spcPts val="592"/>
              </a:spcBef>
              <a:spcAft>
                <a:spcPts val="0"/>
              </a:spcAft>
              <a:buClr>
                <a:schemeClr val="dk1"/>
              </a:buClr>
              <a:buSzPct val="100000"/>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descr="Stages-of-Hydrosere.jpg" id="474" name="Google Shape;474;p56"/>
          <p:cNvPicPr preferRelativeResize="0"/>
          <p:nvPr>
            <p:ph idx="4294967295" type="body"/>
          </p:nvPr>
        </p:nvPicPr>
        <p:blipFill rotWithShape="1">
          <a:blip r:embed="rId3">
            <a:alphaModFix/>
          </a:blip>
          <a:srcRect b="0" l="0" r="0" t="0"/>
          <a:stretch/>
        </p:blipFill>
        <p:spPr>
          <a:xfrm>
            <a:off x="762000" y="304800"/>
            <a:ext cx="7832725" cy="589756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descr="5225410d-aac7-42c6-8b5c-d187ac1f80078230216346262751031.jpg" id="479" name="Google Shape;479;p57"/>
          <p:cNvPicPr preferRelativeResize="0"/>
          <p:nvPr/>
        </p:nvPicPr>
        <p:blipFill rotWithShape="1">
          <a:blip r:embed="rId3">
            <a:alphaModFix/>
          </a:blip>
          <a:srcRect b="0" l="0" r="0" t="0"/>
          <a:stretch/>
        </p:blipFill>
        <p:spPr>
          <a:xfrm>
            <a:off x="0" y="122529"/>
            <a:ext cx="9144000" cy="661294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2060"/>
              </a:buClr>
              <a:buSzPts val="4400"/>
              <a:buFont typeface="Calibri"/>
              <a:buNone/>
            </a:pPr>
            <a:r>
              <a:rPr lang="en-US">
                <a:solidFill>
                  <a:srgbClr val="002060"/>
                </a:solidFill>
              </a:rPr>
              <a:t>Major ecosystems of the world</a:t>
            </a:r>
            <a:endParaRPr>
              <a:solidFill>
                <a:srgbClr val="002060"/>
              </a:solidFill>
            </a:endParaRPr>
          </a:p>
        </p:txBody>
      </p:sp>
      <p:sp>
        <p:nvSpPr>
          <p:cNvPr id="485" name="Google Shape;485;p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514350" lvl="0" marL="514350" rtl="0" algn="l">
              <a:spcBef>
                <a:spcPts val="0"/>
              </a:spcBef>
              <a:spcAft>
                <a:spcPts val="0"/>
              </a:spcAft>
              <a:buClr>
                <a:schemeClr val="dk1"/>
              </a:buClr>
              <a:buSzPts val="3200"/>
              <a:buFont typeface="Calibri"/>
              <a:buAutoNum type="arabicPeriod"/>
            </a:pPr>
            <a:r>
              <a:rPr lang="en-US"/>
              <a:t>Forest ecosystem</a:t>
            </a:r>
            <a:endParaRPr/>
          </a:p>
          <a:p>
            <a:pPr indent="-514350" lvl="0" marL="514350" rtl="0" algn="l">
              <a:spcBef>
                <a:spcPts val="640"/>
              </a:spcBef>
              <a:spcAft>
                <a:spcPts val="0"/>
              </a:spcAft>
              <a:buClr>
                <a:schemeClr val="dk1"/>
              </a:buClr>
              <a:buSzPts val="3200"/>
              <a:buFont typeface="Calibri"/>
              <a:buAutoNum type="arabicPeriod"/>
            </a:pPr>
            <a:r>
              <a:rPr lang="en-US"/>
              <a:t>Grassland ecosystem</a:t>
            </a:r>
            <a:endParaRPr/>
          </a:p>
          <a:p>
            <a:pPr indent="-514350" lvl="0" marL="514350" rtl="0" algn="l">
              <a:spcBef>
                <a:spcPts val="640"/>
              </a:spcBef>
              <a:spcAft>
                <a:spcPts val="0"/>
              </a:spcAft>
              <a:buClr>
                <a:schemeClr val="dk1"/>
              </a:buClr>
              <a:buSzPts val="3200"/>
              <a:buFont typeface="Calibri"/>
              <a:buAutoNum type="arabicPeriod"/>
            </a:pPr>
            <a:r>
              <a:rPr lang="en-US"/>
              <a:t>Desert ecosystem</a:t>
            </a:r>
            <a:endParaRPr/>
          </a:p>
          <a:p>
            <a:pPr indent="-514350" lvl="0" marL="514350" rtl="0" algn="l">
              <a:spcBef>
                <a:spcPts val="640"/>
              </a:spcBef>
              <a:spcAft>
                <a:spcPts val="0"/>
              </a:spcAft>
              <a:buClr>
                <a:schemeClr val="dk1"/>
              </a:buClr>
              <a:buSzPts val="3200"/>
              <a:buFont typeface="Calibri"/>
              <a:buAutoNum type="arabicPeriod"/>
            </a:pPr>
            <a:r>
              <a:rPr lang="en-US"/>
              <a:t>Aquatic ecosystem</a:t>
            </a:r>
            <a:endParaRPr/>
          </a:p>
          <a:p>
            <a:pPr indent="-514350" lvl="1" marL="914400" rtl="0" algn="l">
              <a:spcBef>
                <a:spcPts val="560"/>
              </a:spcBef>
              <a:spcAft>
                <a:spcPts val="0"/>
              </a:spcAft>
              <a:buClr>
                <a:srgbClr val="FF0000"/>
              </a:buClr>
              <a:buSzPts val="2800"/>
              <a:buFont typeface="Calibri"/>
              <a:buAutoNum type="arabicPeriod"/>
            </a:pPr>
            <a:r>
              <a:rPr lang="en-US">
                <a:solidFill>
                  <a:srgbClr val="FF0000"/>
                </a:solidFill>
              </a:rPr>
              <a:t>Fresh water ecosystem</a:t>
            </a:r>
            <a:endParaRPr/>
          </a:p>
          <a:p>
            <a:pPr indent="-514350" lvl="1" marL="914400" rtl="0" algn="l">
              <a:spcBef>
                <a:spcPts val="560"/>
              </a:spcBef>
              <a:spcAft>
                <a:spcPts val="0"/>
              </a:spcAft>
              <a:buClr>
                <a:srgbClr val="FF0000"/>
              </a:buClr>
              <a:buSzPts val="2800"/>
              <a:buFont typeface="Calibri"/>
              <a:buAutoNum type="arabicPeriod"/>
            </a:pPr>
            <a:r>
              <a:rPr lang="en-US">
                <a:solidFill>
                  <a:srgbClr val="FF0000"/>
                </a:solidFill>
              </a:rPr>
              <a:t>Salt water ecosystem</a:t>
            </a:r>
            <a:endParaRPr>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8000"/>
              </a:buClr>
              <a:buSzPts val="4400"/>
              <a:buFont typeface="Calibri"/>
              <a:buNone/>
            </a:pPr>
            <a:r>
              <a:rPr lang="en-US">
                <a:solidFill>
                  <a:srgbClr val="008000"/>
                </a:solidFill>
              </a:rPr>
              <a:t>Forest Ecosystem</a:t>
            </a:r>
            <a:endParaRPr>
              <a:solidFill>
                <a:srgbClr val="008000"/>
              </a:solidFill>
            </a:endParaRPr>
          </a:p>
        </p:txBody>
      </p:sp>
      <p:sp>
        <p:nvSpPr>
          <p:cNvPr id="491" name="Google Shape;491;p5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514350" lvl="0" marL="514350" rtl="0" algn="l">
              <a:spcBef>
                <a:spcPts val="0"/>
              </a:spcBef>
              <a:spcAft>
                <a:spcPts val="0"/>
              </a:spcAft>
              <a:buClr>
                <a:srgbClr val="FF0066"/>
              </a:buClr>
              <a:buSzPct val="100000"/>
              <a:buNone/>
            </a:pPr>
            <a:r>
              <a:rPr lang="en-US">
                <a:solidFill>
                  <a:srgbClr val="FF0066"/>
                </a:solidFill>
              </a:rPr>
              <a:t>1. Boreal coniferous forest/ evergreen coniferous forest</a:t>
            </a:r>
            <a:endParaRPr/>
          </a:p>
          <a:p>
            <a:pPr indent="-514350" lvl="1" marL="914400" rtl="0" algn="l">
              <a:spcBef>
                <a:spcPts val="518"/>
              </a:spcBef>
              <a:spcAft>
                <a:spcPts val="0"/>
              </a:spcAft>
              <a:buClr>
                <a:schemeClr val="dk1"/>
              </a:buClr>
              <a:buSzPct val="100000"/>
              <a:buChar char="–"/>
            </a:pPr>
            <a:r>
              <a:rPr lang="en-US"/>
              <a:t>Great north woods</a:t>
            </a:r>
            <a:endParaRPr/>
          </a:p>
          <a:p>
            <a:pPr indent="-514350" lvl="1" marL="914400" rtl="0" algn="l">
              <a:spcBef>
                <a:spcPts val="592"/>
              </a:spcBef>
              <a:spcAft>
                <a:spcPts val="0"/>
              </a:spcAft>
              <a:buClr>
                <a:schemeClr val="dk1"/>
              </a:buClr>
              <a:buSzPct val="100000"/>
              <a:buChar char="–"/>
            </a:pPr>
            <a:r>
              <a:rPr lang="en-US"/>
              <a:t>Lie between 45</a:t>
            </a:r>
            <a:r>
              <a:rPr lang="en-US" sz="3200"/>
              <a:t> degree North and 57 degree north</a:t>
            </a:r>
            <a:endParaRPr/>
          </a:p>
          <a:p>
            <a:pPr indent="-514350" lvl="1" marL="914400" rtl="0" algn="l">
              <a:spcBef>
                <a:spcPts val="592"/>
              </a:spcBef>
              <a:spcAft>
                <a:spcPts val="0"/>
              </a:spcAft>
              <a:buClr>
                <a:schemeClr val="dk1"/>
              </a:buClr>
              <a:buSzPct val="100000"/>
              <a:buChar char="–"/>
            </a:pPr>
            <a:r>
              <a:rPr lang="en-US" sz="3200"/>
              <a:t>Climate- Cool, great precipitation in summer</a:t>
            </a:r>
            <a:endParaRPr/>
          </a:p>
          <a:p>
            <a:pPr indent="-514350" lvl="1" marL="914400" rtl="0" algn="l">
              <a:spcBef>
                <a:spcPts val="592"/>
              </a:spcBef>
              <a:spcAft>
                <a:spcPts val="0"/>
              </a:spcAft>
              <a:buClr>
                <a:schemeClr val="dk1"/>
              </a:buClr>
              <a:buSzPct val="100000"/>
              <a:buChar char="–"/>
            </a:pPr>
            <a:r>
              <a:rPr lang="en-US" sz="3200"/>
              <a:t>Soil acidic and mineral deficient</a:t>
            </a:r>
            <a:endParaRPr/>
          </a:p>
          <a:p>
            <a:pPr indent="-514350" lvl="1" marL="914400" rtl="0" algn="l">
              <a:spcBef>
                <a:spcPts val="592"/>
              </a:spcBef>
              <a:spcAft>
                <a:spcPts val="0"/>
              </a:spcAft>
              <a:buClr>
                <a:schemeClr val="dk1"/>
              </a:buClr>
              <a:buSzPct val="100000"/>
              <a:buChar char="–"/>
            </a:pPr>
            <a:r>
              <a:rPr lang="en-US" sz="3200"/>
              <a:t>Prominent trees- White spruse, Balsom fur, Pine, Kedar, etc.</a:t>
            </a:r>
            <a:endParaRPr/>
          </a:p>
          <a:p>
            <a:pPr indent="-514350" lvl="1" marL="914400" rtl="0" algn="l">
              <a:spcBef>
                <a:spcPts val="592"/>
              </a:spcBef>
              <a:spcAft>
                <a:spcPts val="0"/>
              </a:spcAft>
              <a:buClr>
                <a:schemeClr val="dk1"/>
              </a:buClr>
              <a:buSzPct val="100000"/>
              <a:buChar char="–"/>
            </a:pPr>
            <a:r>
              <a:rPr lang="en-US" sz="3200"/>
              <a:t>Species diversity is less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118" name="Google Shape;118;p6"/>
          <p:cNvSpPr/>
          <p:nvPr/>
        </p:nvSpPr>
        <p:spPr>
          <a:xfrm>
            <a:off x="457200" y="1600200"/>
            <a:ext cx="8229600" cy="4525963"/>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114300" lvl="1" marL="114300" marR="0" rtl="0" algn="l">
              <a:lnSpc>
                <a:spcPct val="75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Salt water ecosystem</a:t>
            </a:r>
            <a:endParaRPr b="0" i="0" sz="1800" u="none" cap="none" strike="noStrike">
              <a:solidFill>
                <a:schemeClr val="dk1"/>
              </a:solidFill>
              <a:latin typeface="Calibri"/>
              <a:ea typeface="Calibri"/>
              <a:cs typeface="Calibri"/>
              <a:sym typeface="Calibri"/>
            </a:endParaRPr>
          </a:p>
          <a:p>
            <a:pPr indent="-114300" lvl="2" marL="2286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Estuarine Ecosystem</a:t>
            </a:r>
            <a:endParaRPr b="0" i="0" sz="1800" u="none" cap="none" strike="noStrike">
              <a:solidFill>
                <a:schemeClr val="dk1"/>
              </a:solidFill>
              <a:latin typeface="Calibri"/>
              <a:ea typeface="Calibri"/>
              <a:cs typeface="Calibri"/>
              <a:sym typeface="Calibri"/>
            </a:endParaRPr>
          </a:p>
          <a:p>
            <a:pPr indent="0" lvl="2" marL="2286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114300" lvl="2" marL="2286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Marine or sea water ecosystem</a:t>
            </a:r>
            <a:endParaRPr b="0" i="0" sz="1800" u="none" cap="none" strike="noStrike">
              <a:solidFill>
                <a:schemeClr val="dk1"/>
              </a:solidFill>
              <a:latin typeface="Calibri"/>
              <a:ea typeface="Calibri"/>
              <a:cs typeface="Calibri"/>
              <a:sym typeface="Calibri"/>
            </a:endParaRPr>
          </a:p>
          <a:p>
            <a:pPr indent="0" lvl="2" marL="2286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66"/>
              </a:buClr>
              <a:buSzPts val="4400"/>
              <a:buFont typeface="Calibri"/>
              <a:buNone/>
            </a:pPr>
            <a:r>
              <a:rPr lang="en-US">
                <a:solidFill>
                  <a:srgbClr val="FF0066"/>
                </a:solidFill>
              </a:rPr>
              <a:t>Boreal coniferous forest</a:t>
            </a:r>
            <a:endParaRPr/>
          </a:p>
        </p:txBody>
      </p:sp>
      <p:pic>
        <p:nvPicPr>
          <p:cNvPr descr="Boreal coniferous forest.jpg" id="497" name="Google Shape;497;p60"/>
          <p:cNvPicPr preferRelativeResize="0"/>
          <p:nvPr>
            <p:ph idx="1" type="body"/>
          </p:nvPr>
        </p:nvPicPr>
        <p:blipFill rotWithShape="1">
          <a:blip r:embed="rId3">
            <a:alphaModFix/>
          </a:blip>
          <a:srcRect b="0" l="0" r="0" t="0"/>
          <a:stretch/>
        </p:blipFill>
        <p:spPr>
          <a:xfrm>
            <a:off x="1066800" y="1347493"/>
            <a:ext cx="6934200" cy="461439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8000"/>
              </a:buClr>
              <a:buSzPts val="4400"/>
              <a:buFont typeface="Calibri"/>
              <a:buNone/>
            </a:pPr>
            <a:r>
              <a:rPr lang="en-US">
                <a:solidFill>
                  <a:srgbClr val="008000"/>
                </a:solidFill>
              </a:rPr>
              <a:t>Forest Ecosystem</a:t>
            </a:r>
            <a:endParaRPr/>
          </a:p>
        </p:txBody>
      </p:sp>
      <p:sp>
        <p:nvSpPr>
          <p:cNvPr id="503" name="Google Shape;503;p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rgbClr val="FF0066"/>
              </a:buClr>
              <a:buSzPct val="100000"/>
              <a:buNone/>
            </a:pPr>
            <a:r>
              <a:rPr lang="en-US">
                <a:solidFill>
                  <a:srgbClr val="FF0066"/>
                </a:solidFill>
              </a:rPr>
              <a:t>2. Temperate deciduous forest:</a:t>
            </a:r>
            <a:endParaRPr/>
          </a:p>
          <a:p>
            <a:pPr indent="-342900" lvl="1" marL="342900" rtl="0" algn="l">
              <a:spcBef>
                <a:spcPts val="518"/>
              </a:spcBef>
              <a:spcAft>
                <a:spcPts val="0"/>
              </a:spcAft>
              <a:buClr>
                <a:schemeClr val="dk1"/>
              </a:buClr>
              <a:buSzPct val="100000"/>
              <a:buChar char="–"/>
            </a:pPr>
            <a:r>
              <a:rPr lang="en-US"/>
              <a:t>Observed in Eastern North America, entire Europe, part of Japan, Australia, some part of South America</a:t>
            </a:r>
            <a:endParaRPr/>
          </a:p>
          <a:p>
            <a:pPr indent="-342900" lvl="1" marL="342900" rtl="0" algn="l">
              <a:spcBef>
                <a:spcPts val="518"/>
              </a:spcBef>
              <a:spcAft>
                <a:spcPts val="0"/>
              </a:spcAft>
              <a:buClr>
                <a:schemeClr val="dk1"/>
              </a:buClr>
              <a:buSzPct val="100000"/>
              <a:buChar char="–"/>
            </a:pPr>
            <a:r>
              <a:rPr lang="en-US"/>
              <a:t> Evenly distributed rainfall (80-100 inches/yr)</a:t>
            </a:r>
            <a:endParaRPr/>
          </a:p>
          <a:p>
            <a:pPr indent="-342900" lvl="1" marL="342900" rtl="0" algn="l">
              <a:spcBef>
                <a:spcPts val="518"/>
              </a:spcBef>
              <a:spcAft>
                <a:spcPts val="0"/>
              </a:spcAft>
              <a:buClr>
                <a:schemeClr val="dk1"/>
              </a:buClr>
              <a:buSzPct val="100000"/>
              <a:buChar char="–"/>
            </a:pPr>
            <a:r>
              <a:rPr lang="en-US"/>
              <a:t>Represents one of the most important biotic region</a:t>
            </a:r>
            <a:endParaRPr/>
          </a:p>
          <a:p>
            <a:pPr indent="-342900" lvl="1" marL="342900" rtl="0" algn="l">
              <a:spcBef>
                <a:spcPts val="518"/>
              </a:spcBef>
              <a:spcAft>
                <a:spcPts val="0"/>
              </a:spcAft>
              <a:buClr>
                <a:schemeClr val="dk1"/>
              </a:buClr>
              <a:buSzPct val="100000"/>
              <a:buChar char="–"/>
            </a:pPr>
            <a:r>
              <a:rPr lang="en-US"/>
              <a:t>‘White men civilization’ developed in this region</a:t>
            </a:r>
            <a:endParaRPr/>
          </a:p>
          <a:p>
            <a:pPr indent="-342900" lvl="1" marL="342900" rtl="0" algn="l">
              <a:spcBef>
                <a:spcPts val="518"/>
              </a:spcBef>
              <a:spcAft>
                <a:spcPts val="0"/>
              </a:spcAft>
              <a:buClr>
                <a:schemeClr val="dk1"/>
              </a:buClr>
              <a:buSzPct val="100000"/>
              <a:buChar char="–"/>
            </a:pPr>
            <a:r>
              <a:rPr lang="en-US"/>
              <a:t>Biome is highly modified by men</a:t>
            </a:r>
            <a:endParaRPr/>
          </a:p>
          <a:p>
            <a:pPr indent="-342900" lvl="1" marL="342900" rtl="0" algn="l">
              <a:spcBef>
                <a:spcPts val="518"/>
              </a:spcBef>
              <a:spcAft>
                <a:spcPts val="0"/>
              </a:spcAft>
              <a:buClr>
                <a:schemeClr val="dk1"/>
              </a:buClr>
              <a:buSzPct val="100000"/>
              <a:buChar char="–"/>
            </a:pPr>
            <a:r>
              <a:rPr lang="en-US"/>
              <a:t>Plants produces pulpy fruits and nuts, oak, Maple tree</a:t>
            </a:r>
            <a:endParaRPr/>
          </a:p>
          <a:p>
            <a:pPr indent="-342900" lvl="1" marL="342900" rtl="0" algn="l">
              <a:spcBef>
                <a:spcPts val="518"/>
              </a:spcBef>
              <a:spcAft>
                <a:spcPts val="0"/>
              </a:spcAft>
              <a:buClr>
                <a:schemeClr val="dk1"/>
              </a:buClr>
              <a:buSzPct val="100000"/>
              <a:buChar char="–"/>
            </a:pPr>
            <a:r>
              <a:rPr lang="en-US"/>
              <a:t>Animal observed are deer, bear, squirrel, gray fox, wood peaker, etc.</a:t>
            </a:r>
            <a:endParaRPr/>
          </a:p>
          <a:p>
            <a:pPr indent="-342900" lvl="0" marL="342900" rtl="0" algn="l">
              <a:spcBef>
                <a:spcPts val="592"/>
              </a:spcBef>
              <a:spcAft>
                <a:spcPts val="0"/>
              </a:spcAft>
              <a:buClr>
                <a:schemeClr val="dk1"/>
              </a:buClr>
              <a:buSzPct val="100000"/>
              <a:buNone/>
            </a:pPr>
            <a:r>
              <a:t/>
            </a:r>
            <a:endParaRPr>
              <a:solidFill>
                <a:srgbClr val="FF0066"/>
              </a:solidFill>
            </a:endParaRPr>
          </a:p>
          <a:p>
            <a:pPr indent="-342900" lvl="0" marL="342900" rtl="0" algn="l">
              <a:spcBef>
                <a:spcPts val="592"/>
              </a:spcBef>
              <a:spcAft>
                <a:spcPts val="0"/>
              </a:spcAft>
              <a:buClr>
                <a:schemeClr val="dk1"/>
              </a:buClr>
              <a:buSzPct val="100000"/>
              <a:buNone/>
            </a:pPr>
            <a:r>
              <a:t/>
            </a:r>
            <a:endParaRPr>
              <a:solidFill>
                <a:srgbClr val="FF0066"/>
              </a:solidFill>
            </a:endParaRPr>
          </a:p>
          <a:p>
            <a:pPr indent="-342900" lvl="0" marL="342900" rtl="0" algn="l">
              <a:spcBef>
                <a:spcPts val="592"/>
              </a:spcBef>
              <a:spcAft>
                <a:spcPts val="0"/>
              </a:spcAft>
              <a:buClr>
                <a:schemeClr val="dk1"/>
              </a:buClr>
              <a:buSzPct val="1000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66"/>
              </a:buClr>
              <a:buSzPts val="4400"/>
              <a:buFont typeface="Calibri"/>
              <a:buNone/>
            </a:pPr>
            <a:r>
              <a:rPr lang="en-US">
                <a:solidFill>
                  <a:srgbClr val="FF0066"/>
                </a:solidFill>
              </a:rPr>
              <a:t>Temperate deciduous forest</a:t>
            </a:r>
            <a:endParaRPr/>
          </a:p>
        </p:txBody>
      </p:sp>
      <p:pic>
        <p:nvPicPr>
          <p:cNvPr descr="Temperate deciduous forest.jpg" id="509" name="Google Shape;509;p62"/>
          <p:cNvPicPr preferRelativeResize="0"/>
          <p:nvPr>
            <p:ph idx="1" type="body"/>
          </p:nvPr>
        </p:nvPicPr>
        <p:blipFill rotWithShape="1">
          <a:blip r:embed="rId3">
            <a:alphaModFix/>
          </a:blip>
          <a:srcRect b="0" l="0" r="0" t="0"/>
          <a:stretch/>
        </p:blipFill>
        <p:spPr>
          <a:xfrm>
            <a:off x="1828800" y="1808429"/>
            <a:ext cx="5943600" cy="445196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8000"/>
              </a:buClr>
              <a:buSzPts val="4400"/>
              <a:buFont typeface="Calibri"/>
              <a:buNone/>
            </a:pPr>
            <a:r>
              <a:rPr lang="en-US">
                <a:solidFill>
                  <a:srgbClr val="008000"/>
                </a:solidFill>
              </a:rPr>
              <a:t>Forest Ecosystem</a:t>
            </a:r>
            <a:endParaRPr/>
          </a:p>
        </p:txBody>
      </p:sp>
      <p:sp>
        <p:nvSpPr>
          <p:cNvPr id="515" name="Google Shape;515;p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0066"/>
              </a:buClr>
              <a:buSzPts val="3200"/>
              <a:buNone/>
            </a:pPr>
            <a:r>
              <a:rPr lang="en-US">
                <a:solidFill>
                  <a:srgbClr val="FF0066"/>
                </a:solidFill>
              </a:rPr>
              <a:t>3.	 Temperate evergreen forest:</a:t>
            </a:r>
            <a:endParaRPr/>
          </a:p>
          <a:p>
            <a:pPr indent="-342900" lvl="1" marL="342900" rtl="0" algn="l">
              <a:spcBef>
                <a:spcPts val="560"/>
              </a:spcBef>
              <a:spcAft>
                <a:spcPts val="0"/>
              </a:spcAft>
              <a:buClr>
                <a:schemeClr val="dk1"/>
              </a:buClr>
              <a:buSzPts val="2800"/>
              <a:buChar char="–"/>
            </a:pPr>
            <a:r>
              <a:rPr lang="en-US"/>
              <a:t>Observed in North America, Spain, Australia</a:t>
            </a:r>
            <a:endParaRPr/>
          </a:p>
          <a:p>
            <a:pPr indent="-342900" lvl="1" marL="342900" rtl="0" algn="l">
              <a:spcBef>
                <a:spcPts val="560"/>
              </a:spcBef>
              <a:spcAft>
                <a:spcPts val="0"/>
              </a:spcAft>
              <a:buClr>
                <a:schemeClr val="dk1"/>
              </a:buClr>
              <a:buSzPts val="2800"/>
              <a:buChar char="–"/>
            </a:pPr>
            <a:r>
              <a:rPr lang="en-US"/>
              <a:t>Dry summers and cool moist winters </a:t>
            </a:r>
            <a:endParaRPr/>
          </a:p>
          <a:p>
            <a:pPr indent="-342900" lvl="1" marL="342900" rtl="0" algn="l">
              <a:spcBef>
                <a:spcPts val="560"/>
              </a:spcBef>
              <a:spcAft>
                <a:spcPts val="0"/>
              </a:spcAft>
              <a:buClr>
                <a:schemeClr val="dk1"/>
              </a:buClr>
              <a:buSzPts val="2800"/>
              <a:buChar char="–"/>
            </a:pPr>
            <a:r>
              <a:rPr lang="en-US"/>
              <a:t>Low evergreen trees with broader leaves or hard needle</a:t>
            </a:r>
            <a:endParaRPr/>
          </a:p>
          <a:p>
            <a:pPr indent="-342900" lvl="1" marL="342900" rtl="0" algn="l">
              <a:spcBef>
                <a:spcPts val="560"/>
              </a:spcBef>
              <a:spcAft>
                <a:spcPts val="0"/>
              </a:spcAft>
              <a:buClr>
                <a:schemeClr val="dk1"/>
              </a:buClr>
              <a:buSzPts val="2800"/>
              <a:buChar char="–"/>
            </a:pPr>
            <a:r>
              <a:rPr lang="en-US"/>
              <a:t>Plants are well developed and follow quick regeneration</a:t>
            </a:r>
            <a:endParaRPr/>
          </a:p>
          <a:p>
            <a:pPr indent="-342900" lvl="1" marL="342900" rtl="0" algn="l">
              <a:spcBef>
                <a:spcPts val="560"/>
              </a:spcBef>
              <a:spcAft>
                <a:spcPts val="0"/>
              </a:spcAft>
              <a:buClr>
                <a:schemeClr val="dk1"/>
              </a:buClr>
              <a:buSzPts val="2800"/>
              <a:buChar char="–"/>
            </a:pPr>
            <a:r>
              <a:rPr lang="en-US"/>
              <a:t>Animal obeserved mule deer, brush rabbit, wood rats and lizards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66"/>
              </a:buClr>
              <a:buSzPts val="4400"/>
              <a:buFont typeface="Calibri"/>
              <a:buNone/>
            </a:pPr>
            <a:r>
              <a:rPr lang="en-US">
                <a:solidFill>
                  <a:srgbClr val="FF0066"/>
                </a:solidFill>
              </a:rPr>
              <a:t>Temperate evergreen forest</a:t>
            </a:r>
            <a:endParaRPr/>
          </a:p>
        </p:txBody>
      </p:sp>
      <p:pic>
        <p:nvPicPr>
          <p:cNvPr descr="temperate evergreen forest.png" id="521" name="Google Shape;521;p64"/>
          <p:cNvPicPr preferRelativeResize="0"/>
          <p:nvPr>
            <p:ph idx="1" type="body"/>
          </p:nvPr>
        </p:nvPicPr>
        <p:blipFill rotWithShape="1">
          <a:blip r:embed="rId3">
            <a:alphaModFix/>
          </a:blip>
          <a:srcRect b="0" l="0" r="0" t="0"/>
          <a:stretch/>
        </p:blipFill>
        <p:spPr>
          <a:xfrm>
            <a:off x="1554691" y="1600200"/>
            <a:ext cx="6034617" cy="452596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8000"/>
              </a:buClr>
              <a:buSzPts val="4400"/>
              <a:buFont typeface="Calibri"/>
              <a:buNone/>
            </a:pPr>
            <a:r>
              <a:rPr lang="en-US">
                <a:solidFill>
                  <a:srgbClr val="008000"/>
                </a:solidFill>
              </a:rPr>
              <a:t>Forest Ecosystem</a:t>
            </a:r>
            <a:endParaRPr/>
          </a:p>
        </p:txBody>
      </p:sp>
      <p:sp>
        <p:nvSpPr>
          <p:cNvPr id="527" name="Google Shape;527;p6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rgbClr val="FF0066"/>
              </a:buClr>
              <a:buSzPts val="3200"/>
              <a:buNone/>
            </a:pPr>
            <a:r>
              <a:rPr lang="en-US">
                <a:solidFill>
                  <a:srgbClr val="FF0066"/>
                </a:solidFill>
              </a:rPr>
              <a:t>4. Tropical rain forest:</a:t>
            </a:r>
            <a:endParaRPr/>
          </a:p>
          <a:p>
            <a:pPr indent="-342900" lvl="1" marL="342900" rtl="0" algn="l">
              <a:spcBef>
                <a:spcPts val="560"/>
              </a:spcBef>
              <a:spcAft>
                <a:spcPts val="0"/>
              </a:spcAft>
              <a:buClr>
                <a:schemeClr val="dk1"/>
              </a:buClr>
              <a:buSzPts val="2800"/>
              <a:buChar char="–"/>
            </a:pPr>
            <a:r>
              <a:rPr lang="en-US"/>
              <a:t>Evergreen, broad leaf forest found near equator</a:t>
            </a:r>
            <a:endParaRPr/>
          </a:p>
          <a:p>
            <a:pPr indent="-342900" lvl="1" marL="342900" rtl="0" algn="l">
              <a:spcBef>
                <a:spcPts val="560"/>
              </a:spcBef>
              <a:spcAft>
                <a:spcPts val="0"/>
              </a:spcAft>
              <a:buClr>
                <a:schemeClr val="dk1"/>
              </a:buClr>
              <a:buSzPts val="2800"/>
              <a:buChar char="–"/>
            </a:pPr>
            <a:r>
              <a:rPr lang="en-US"/>
              <a:t>Characterized by high temperature, high humidity and high rain fall.(80-90 inches/yr. rain fall) which favors the growth of trees</a:t>
            </a:r>
            <a:endParaRPr/>
          </a:p>
          <a:p>
            <a:pPr indent="-342900" lvl="1" marL="342900" rtl="0" algn="l">
              <a:spcBef>
                <a:spcPts val="560"/>
              </a:spcBef>
              <a:spcAft>
                <a:spcPts val="0"/>
              </a:spcAft>
              <a:buClr>
                <a:schemeClr val="dk1"/>
              </a:buClr>
              <a:buSzPts val="2800"/>
              <a:buChar char="–"/>
            </a:pPr>
            <a:r>
              <a:rPr lang="en-US"/>
              <a:t>For whole year the climate remains more or less same</a:t>
            </a:r>
            <a:endParaRPr/>
          </a:p>
          <a:p>
            <a:pPr indent="-342900" lvl="1" marL="342900" rtl="0" algn="l">
              <a:spcBef>
                <a:spcPts val="560"/>
              </a:spcBef>
              <a:spcAft>
                <a:spcPts val="0"/>
              </a:spcAft>
              <a:buClr>
                <a:schemeClr val="dk1"/>
              </a:buClr>
              <a:buSzPts val="2800"/>
              <a:buChar char="–"/>
            </a:pPr>
            <a:r>
              <a:rPr lang="en-US"/>
              <a:t>Rich in biodiversity </a:t>
            </a:r>
            <a:endParaRPr/>
          </a:p>
          <a:p>
            <a:pPr indent="-342900" lvl="1" marL="342900" rtl="0" algn="l">
              <a:spcBef>
                <a:spcPts val="560"/>
              </a:spcBef>
              <a:spcAft>
                <a:spcPts val="0"/>
              </a:spcAft>
              <a:buClr>
                <a:schemeClr val="dk1"/>
              </a:buClr>
              <a:buSzPts val="2800"/>
              <a:buChar char="–"/>
            </a:pPr>
            <a:r>
              <a:rPr lang="en-US"/>
              <a:t>eg. Amazon forest, Indian forest- silent valley in Kerala</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66"/>
              </a:buClr>
              <a:buSzPts val="4400"/>
              <a:buFont typeface="Calibri"/>
              <a:buNone/>
            </a:pPr>
            <a:r>
              <a:rPr lang="en-US">
                <a:solidFill>
                  <a:srgbClr val="FF0066"/>
                </a:solidFill>
              </a:rPr>
              <a:t>Tropical rain forest</a:t>
            </a:r>
            <a:endParaRPr/>
          </a:p>
        </p:txBody>
      </p:sp>
      <p:pic>
        <p:nvPicPr>
          <p:cNvPr descr="tropical rain forest.jpg" id="533" name="Google Shape;533;p66"/>
          <p:cNvPicPr preferRelativeResize="0"/>
          <p:nvPr>
            <p:ph idx="1" type="body"/>
          </p:nvPr>
        </p:nvPicPr>
        <p:blipFill rotWithShape="1">
          <a:blip r:embed="rId3">
            <a:alphaModFix/>
          </a:blip>
          <a:srcRect b="0" l="0" r="0" t="0"/>
          <a:stretch/>
        </p:blipFill>
        <p:spPr>
          <a:xfrm>
            <a:off x="1192522" y="1600200"/>
            <a:ext cx="6758956" cy="452596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8000"/>
              </a:buClr>
              <a:buSzPts val="4400"/>
              <a:buFont typeface="Calibri"/>
              <a:buNone/>
            </a:pPr>
            <a:r>
              <a:rPr lang="en-US">
                <a:solidFill>
                  <a:srgbClr val="008000"/>
                </a:solidFill>
              </a:rPr>
              <a:t>Forest Ecosystem</a:t>
            </a:r>
            <a:endParaRPr/>
          </a:p>
        </p:txBody>
      </p:sp>
      <p:sp>
        <p:nvSpPr>
          <p:cNvPr id="539" name="Google Shape;539;p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rgbClr val="FF0066"/>
              </a:buClr>
              <a:buSzPts val="3200"/>
              <a:buNone/>
            </a:pPr>
            <a:r>
              <a:rPr lang="en-US">
                <a:solidFill>
                  <a:srgbClr val="FF0066"/>
                </a:solidFill>
              </a:rPr>
              <a:t>5.High altitude or alpine forest:</a:t>
            </a:r>
            <a:endParaRPr/>
          </a:p>
          <a:p>
            <a:pPr indent="-342900" lvl="1" marL="342900" rtl="0" algn="l">
              <a:spcBef>
                <a:spcPts val="560"/>
              </a:spcBef>
              <a:spcAft>
                <a:spcPts val="0"/>
              </a:spcAft>
              <a:buClr>
                <a:schemeClr val="dk1"/>
              </a:buClr>
              <a:buSzPts val="2800"/>
              <a:buChar char="–"/>
            </a:pPr>
            <a:r>
              <a:rPr lang="en-US"/>
              <a:t>High altitude environment </a:t>
            </a:r>
            <a:endParaRPr/>
          </a:p>
          <a:p>
            <a:pPr indent="-342900" lvl="1" marL="342900" rtl="0" algn="l">
              <a:spcBef>
                <a:spcPts val="560"/>
              </a:spcBef>
              <a:spcAft>
                <a:spcPts val="0"/>
              </a:spcAft>
              <a:buClr>
                <a:schemeClr val="dk1"/>
              </a:buClr>
              <a:buSzPts val="2800"/>
              <a:buChar char="–"/>
            </a:pPr>
            <a:r>
              <a:rPr lang="en-US"/>
              <a:t>Low air density high ozone content, low oxygen and carbon-dioxide, high wind velocity, cold and snow</a:t>
            </a:r>
            <a:endParaRPr/>
          </a:p>
          <a:p>
            <a:pPr indent="-342900" lvl="1" marL="342900" rtl="0" algn="l">
              <a:spcBef>
                <a:spcPts val="560"/>
              </a:spcBef>
              <a:spcAft>
                <a:spcPts val="0"/>
              </a:spcAft>
              <a:buClr>
                <a:schemeClr val="dk1"/>
              </a:buClr>
              <a:buSzPts val="2800"/>
              <a:buChar char="–"/>
            </a:pPr>
            <a:r>
              <a:rPr lang="en-US"/>
              <a:t>Alpine zone exists at height 3600 mtr.</a:t>
            </a:r>
            <a:endParaRPr/>
          </a:p>
          <a:p>
            <a:pPr indent="-342900" lvl="1" marL="342900" rtl="0" algn="l">
              <a:spcBef>
                <a:spcPts val="560"/>
              </a:spcBef>
              <a:spcAft>
                <a:spcPts val="0"/>
              </a:spcAft>
              <a:buClr>
                <a:schemeClr val="dk1"/>
              </a:buClr>
              <a:buSzPts val="2800"/>
              <a:buChar char="–"/>
            </a:pPr>
            <a:r>
              <a:rPr lang="en-US"/>
              <a:t>Invertebrates occur in lake, stream and ponds</a:t>
            </a:r>
            <a:endParaRPr/>
          </a:p>
          <a:p>
            <a:pPr indent="-342900" lvl="1" marL="342900" rtl="0" algn="l">
              <a:spcBef>
                <a:spcPts val="560"/>
              </a:spcBef>
              <a:spcAft>
                <a:spcPts val="0"/>
              </a:spcAft>
              <a:buClr>
                <a:schemeClr val="dk1"/>
              </a:buClr>
              <a:buSzPts val="2800"/>
              <a:buChar char="–"/>
            </a:pPr>
            <a:r>
              <a:rPr lang="en-US"/>
              <a:t>Among vertebrates fish, amphibians and reptiles are greatly observed </a:t>
            </a:r>
            <a:endParaRPr/>
          </a:p>
          <a:p>
            <a:pPr indent="-342900" lvl="1" marL="342900" rtl="0" algn="l">
              <a:spcBef>
                <a:spcPts val="560"/>
              </a:spcBef>
              <a:spcAft>
                <a:spcPts val="0"/>
              </a:spcAft>
              <a:buClr>
                <a:schemeClr val="dk1"/>
              </a:buClr>
              <a:buSzPts val="2800"/>
              <a:buChar char="–"/>
            </a:pPr>
            <a:r>
              <a:rPr lang="en-US"/>
              <a:t>eg. Snow leopard, Tibetan yak, Tibetan sheep, crow and Persian wild goat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66"/>
              </a:buClr>
              <a:buSzPts val="4400"/>
              <a:buFont typeface="Calibri"/>
              <a:buNone/>
            </a:pPr>
            <a:r>
              <a:rPr lang="en-US">
                <a:solidFill>
                  <a:srgbClr val="FF0066"/>
                </a:solidFill>
              </a:rPr>
              <a:t>High altitude or alpine forest</a:t>
            </a:r>
            <a:endParaRPr/>
          </a:p>
        </p:txBody>
      </p:sp>
      <p:pic>
        <p:nvPicPr>
          <p:cNvPr descr="Alpine forest.png" id="545" name="Google Shape;545;p68"/>
          <p:cNvPicPr preferRelativeResize="0"/>
          <p:nvPr>
            <p:ph idx="1" type="body"/>
          </p:nvPr>
        </p:nvPicPr>
        <p:blipFill rotWithShape="1">
          <a:blip r:embed="rId3">
            <a:alphaModFix/>
          </a:blip>
          <a:srcRect b="0" l="0" r="0" t="0"/>
          <a:stretch/>
        </p:blipFill>
        <p:spPr>
          <a:xfrm>
            <a:off x="951810" y="1676400"/>
            <a:ext cx="7064298" cy="4267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8000"/>
              </a:buClr>
              <a:buSzPts val="4400"/>
              <a:buFont typeface="Calibri"/>
              <a:buNone/>
            </a:pPr>
            <a:r>
              <a:rPr lang="en-US">
                <a:solidFill>
                  <a:srgbClr val="008000"/>
                </a:solidFill>
              </a:rPr>
              <a:t>Grassland ecosystems</a:t>
            </a:r>
            <a:endParaRPr>
              <a:solidFill>
                <a:srgbClr val="008000"/>
              </a:solidFill>
            </a:endParaRPr>
          </a:p>
        </p:txBody>
      </p:sp>
      <p:sp>
        <p:nvSpPr>
          <p:cNvPr id="551" name="Google Shape;551;p69"/>
          <p:cNvSpPr txBox="1"/>
          <p:nvPr>
            <p:ph idx="1" type="body"/>
          </p:nvPr>
        </p:nvSpPr>
        <p:spPr>
          <a:xfrm>
            <a:off x="457200" y="1295400"/>
            <a:ext cx="8229600" cy="5334000"/>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lang="en-US"/>
              <a:t>Rain fall is average but erratic </a:t>
            </a:r>
            <a:endParaRPr/>
          </a:p>
          <a:p>
            <a:pPr indent="-342900" lvl="0" marL="342900" rtl="0" algn="l">
              <a:spcBef>
                <a:spcPts val="448"/>
              </a:spcBef>
              <a:spcAft>
                <a:spcPts val="0"/>
              </a:spcAft>
              <a:buClr>
                <a:schemeClr val="dk1"/>
              </a:buClr>
              <a:buSzPct val="100000"/>
              <a:buChar char="•"/>
            </a:pPr>
            <a:r>
              <a:rPr lang="en-US"/>
              <a:t>Dominated by grass species but some times allows growth of few trees and shrubs </a:t>
            </a:r>
            <a:endParaRPr/>
          </a:p>
          <a:p>
            <a:pPr indent="-342900" lvl="0" marL="342900" rtl="0" algn="l">
              <a:spcBef>
                <a:spcPts val="448"/>
              </a:spcBef>
              <a:spcAft>
                <a:spcPts val="0"/>
              </a:spcAft>
              <a:buClr>
                <a:schemeClr val="dk1"/>
              </a:buClr>
              <a:buSzPct val="100000"/>
              <a:buChar char="•"/>
            </a:pPr>
            <a:r>
              <a:rPr lang="en-US"/>
              <a:t>Limited grazing helps to improve the primary production of grass land but over grazing leads to degradation of these grass land and results in desertification </a:t>
            </a:r>
            <a:endParaRPr/>
          </a:p>
          <a:p>
            <a:pPr indent="-342900" lvl="0" marL="342900" rtl="0" algn="l">
              <a:spcBef>
                <a:spcPts val="448"/>
              </a:spcBef>
              <a:spcAft>
                <a:spcPts val="0"/>
              </a:spcAft>
              <a:buClr>
                <a:schemeClr val="dk1"/>
              </a:buClr>
              <a:buSzPct val="100000"/>
              <a:buChar char="•"/>
            </a:pPr>
            <a:r>
              <a:rPr lang="en-US"/>
              <a:t>Soil contains large amount of humus</a:t>
            </a:r>
            <a:endParaRPr/>
          </a:p>
          <a:p>
            <a:pPr indent="-342900" lvl="0" marL="342900" rtl="0" algn="l">
              <a:spcBef>
                <a:spcPts val="448"/>
              </a:spcBef>
              <a:spcAft>
                <a:spcPts val="0"/>
              </a:spcAft>
              <a:buClr>
                <a:schemeClr val="dk1"/>
              </a:buClr>
              <a:buSzPct val="100000"/>
              <a:buChar char="•"/>
            </a:pPr>
            <a:r>
              <a:rPr lang="en-US"/>
              <a:t>Major food plants are grasses like rice, wheat, maize, etc.</a:t>
            </a:r>
            <a:endParaRPr/>
          </a:p>
          <a:p>
            <a:pPr indent="-342900" lvl="0" marL="342900" rtl="0" algn="l">
              <a:spcBef>
                <a:spcPts val="448"/>
              </a:spcBef>
              <a:spcAft>
                <a:spcPts val="0"/>
              </a:spcAft>
              <a:buClr>
                <a:schemeClr val="dk1"/>
              </a:buClr>
              <a:buSzPct val="100000"/>
              <a:buChar char="•"/>
            </a:pPr>
            <a:r>
              <a:rPr lang="en-US"/>
              <a:t>Grass lands are known by different name in different region like in north America-prairie, in Europe-Steppes in Africa-African veldt and savannah, in South America-pampas, in India-pastures</a:t>
            </a:r>
            <a:endParaRPr/>
          </a:p>
          <a:p>
            <a:pPr indent="-342900" lvl="0" marL="342900" rtl="0" algn="l">
              <a:spcBef>
                <a:spcPts val="448"/>
              </a:spcBef>
              <a:spcAft>
                <a:spcPts val="0"/>
              </a:spcAft>
              <a:buClr>
                <a:schemeClr val="dk1"/>
              </a:buClr>
              <a:buSzPct val="100000"/>
              <a:buChar char="•"/>
            </a:pPr>
            <a:r>
              <a:rPr lang="en-US"/>
              <a:t>Apart from grasses different animals are found in different regions of grass land like Zebra, Giraffe. Termites are found in colonies forming moulds </a:t>
            </a:r>
            <a:endParaRPr/>
          </a:p>
          <a:p>
            <a:pPr indent="-342900" lvl="0" marL="342900" rtl="0" algn="l">
              <a:spcBef>
                <a:spcPts val="448"/>
              </a:spcBef>
              <a:spcAft>
                <a:spcPts val="0"/>
              </a:spcAft>
              <a:buClr>
                <a:schemeClr val="dk1"/>
              </a:buClr>
              <a:buSzPct val="100000"/>
              <a:buChar char="•"/>
            </a:pPr>
            <a:r>
              <a:rPr lang="en-US"/>
              <a:t>Depending upon the height of grass there are three types of grasses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124" name="Google Shape;124;p7"/>
          <p:cNvSpPr/>
          <p:nvPr/>
        </p:nvSpPr>
        <p:spPr>
          <a:xfrm>
            <a:off x="457200" y="1600200"/>
            <a:ext cx="8229600" cy="4525963"/>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114300" lvl="1" marL="114300" marR="0" rtl="0" algn="l">
              <a:lnSpc>
                <a:spcPct val="75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Fresh water</a:t>
            </a:r>
            <a:endParaRPr b="0" i="0" sz="1800" u="none" cap="none" strike="noStrike">
              <a:solidFill>
                <a:schemeClr val="dk1"/>
              </a:solidFill>
              <a:latin typeface="Calibri"/>
              <a:ea typeface="Calibri"/>
              <a:cs typeface="Calibri"/>
              <a:sym typeface="Calibri"/>
            </a:endParaRPr>
          </a:p>
          <a:p>
            <a:pPr indent="-114300" lvl="2" marL="2286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Standing water</a:t>
            </a:r>
            <a:endParaRPr b="0" i="0" sz="1800" u="none" cap="none" strike="noStrike">
              <a:solidFill>
                <a:schemeClr val="dk1"/>
              </a:solidFill>
              <a:latin typeface="Calibri"/>
              <a:ea typeface="Calibri"/>
              <a:cs typeface="Calibri"/>
              <a:sym typeface="Calibri"/>
            </a:endParaRPr>
          </a:p>
          <a:p>
            <a:pPr indent="-114300" lvl="3" marL="3429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Lake</a:t>
            </a:r>
            <a:endParaRPr b="0" i="0" sz="1800" u="none" cap="none" strike="noStrike">
              <a:solidFill>
                <a:schemeClr val="dk1"/>
              </a:solidFill>
              <a:latin typeface="Calibri"/>
              <a:ea typeface="Calibri"/>
              <a:cs typeface="Calibri"/>
              <a:sym typeface="Calibri"/>
            </a:endParaRPr>
          </a:p>
          <a:p>
            <a:pPr indent="0" lvl="3" marL="3429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114300" lvl="3" marL="3429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Pond</a:t>
            </a:r>
            <a:endParaRPr b="0" i="0" sz="1800" u="none" cap="none" strike="noStrike">
              <a:solidFill>
                <a:schemeClr val="dk1"/>
              </a:solidFill>
              <a:latin typeface="Calibri"/>
              <a:ea typeface="Calibri"/>
              <a:cs typeface="Calibri"/>
              <a:sym typeface="Calibri"/>
            </a:endParaRPr>
          </a:p>
          <a:p>
            <a:pPr indent="0" lvl="3" marL="3429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2" marL="2286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114300" lvl="2" marL="2286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Flowing water</a:t>
            </a:r>
            <a:endParaRPr b="0" i="0" sz="1800" u="none" cap="none" strike="noStrike">
              <a:solidFill>
                <a:schemeClr val="dk1"/>
              </a:solidFill>
              <a:latin typeface="Calibri"/>
              <a:ea typeface="Calibri"/>
              <a:cs typeface="Calibri"/>
              <a:sym typeface="Calibri"/>
            </a:endParaRPr>
          </a:p>
          <a:p>
            <a:pPr indent="-114300" lvl="3" marL="3429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River</a:t>
            </a:r>
            <a:endParaRPr b="0" i="0" sz="1800" u="none" cap="none" strike="noStrike">
              <a:solidFill>
                <a:schemeClr val="dk1"/>
              </a:solidFill>
              <a:latin typeface="Calibri"/>
              <a:ea typeface="Calibri"/>
              <a:cs typeface="Calibri"/>
              <a:sym typeface="Calibri"/>
            </a:endParaRPr>
          </a:p>
          <a:p>
            <a:pPr indent="0" lvl="3" marL="3429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114300" lvl="3" marL="3429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Stream</a:t>
            </a:r>
            <a:endParaRPr b="0" i="0" sz="1800" u="none" cap="none" strike="noStrike">
              <a:solidFill>
                <a:schemeClr val="dk1"/>
              </a:solidFill>
              <a:latin typeface="Calibri"/>
              <a:ea typeface="Calibri"/>
              <a:cs typeface="Calibri"/>
              <a:sym typeface="Calibri"/>
            </a:endParaRPr>
          </a:p>
          <a:p>
            <a:pPr indent="0" lvl="3" marL="3429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2" marL="2286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8000"/>
              </a:buClr>
              <a:buSzPts val="4400"/>
              <a:buFont typeface="Calibri"/>
              <a:buNone/>
            </a:pPr>
            <a:r>
              <a:rPr lang="en-US">
                <a:solidFill>
                  <a:srgbClr val="008000"/>
                </a:solidFill>
              </a:rPr>
              <a:t>Grassland ecosystems</a:t>
            </a:r>
            <a:endParaRPr/>
          </a:p>
        </p:txBody>
      </p:sp>
      <p:pic>
        <p:nvPicPr>
          <p:cNvPr descr="grassland-ecosystem_fb01373ca43f56d8.jpg" id="557" name="Google Shape;557;p70"/>
          <p:cNvPicPr preferRelativeResize="0"/>
          <p:nvPr>
            <p:ph idx="1" type="body"/>
          </p:nvPr>
        </p:nvPicPr>
        <p:blipFill rotWithShape="1">
          <a:blip r:embed="rId3">
            <a:alphaModFix/>
          </a:blip>
          <a:srcRect b="0" l="0" r="0" t="0"/>
          <a:stretch/>
        </p:blipFill>
        <p:spPr>
          <a:xfrm>
            <a:off x="1047750" y="1862931"/>
            <a:ext cx="7048500" cy="4000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8000"/>
              </a:buClr>
              <a:buSzPts val="4400"/>
              <a:buFont typeface="Calibri"/>
              <a:buNone/>
            </a:pPr>
            <a:r>
              <a:rPr lang="en-US">
                <a:solidFill>
                  <a:srgbClr val="008000"/>
                </a:solidFill>
              </a:rPr>
              <a:t>Types of Grasses</a:t>
            </a:r>
            <a:endParaRPr/>
          </a:p>
        </p:txBody>
      </p:sp>
      <p:sp>
        <p:nvSpPr>
          <p:cNvPr id="563" name="Google Shape;563;p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514350" lvl="0" marL="514350" rtl="0" algn="l">
              <a:spcBef>
                <a:spcPts val="0"/>
              </a:spcBef>
              <a:spcAft>
                <a:spcPts val="0"/>
              </a:spcAft>
              <a:buClr>
                <a:srgbClr val="0070C0"/>
              </a:buClr>
              <a:buSzPts val="3200"/>
              <a:buNone/>
            </a:pPr>
            <a:r>
              <a:rPr lang="en-US">
                <a:solidFill>
                  <a:srgbClr val="0070C0"/>
                </a:solidFill>
              </a:rPr>
              <a:t>1. Tall grass: </a:t>
            </a:r>
            <a:r>
              <a:rPr lang="en-US"/>
              <a:t>Height ranges from 5 to 8 feet </a:t>
            </a:r>
            <a:endParaRPr/>
          </a:p>
          <a:p>
            <a:pPr indent="-514350" lvl="0" marL="514350" rtl="0" algn="l">
              <a:spcBef>
                <a:spcPts val="640"/>
              </a:spcBef>
              <a:spcAft>
                <a:spcPts val="0"/>
              </a:spcAft>
              <a:buClr>
                <a:schemeClr val="dk1"/>
              </a:buClr>
              <a:buSzPts val="3200"/>
              <a:buNone/>
            </a:pPr>
            <a:r>
              <a:rPr lang="en-US"/>
              <a:t>eg. Indian grass, slough grass, switch grass, big blue stem, bamboo, sugar cane etc.	</a:t>
            </a:r>
            <a:endParaRPr/>
          </a:p>
          <a:p>
            <a:pPr indent="-514350" lvl="0" marL="514350" rtl="0" algn="l">
              <a:spcBef>
                <a:spcPts val="640"/>
              </a:spcBef>
              <a:spcAft>
                <a:spcPts val="0"/>
              </a:spcAft>
              <a:buClr>
                <a:srgbClr val="0070C0"/>
              </a:buClr>
              <a:buSzPts val="3200"/>
              <a:buNone/>
            </a:pPr>
            <a:r>
              <a:rPr lang="en-US">
                <a:solidFill>
                  <a:srgbClr val="0070C0"/>
                </a:solidFill>
              </a:rPr>
              <a:t>2. Mid grass:</a:t>
            </a:r>
            <a:r>
              <a:rPr lang="en-US"/>
              <a:t> height 2 to 4 feet </a:t>
            </a:r>
            <a:endParaRPr/>
          </a:p>
          <a:p>
            <a:pPr indent="-514350" lvl="0" marL="514350" rtl="0" algn="l">
              <a:spcBef>
                <a:spcPts val="640"/>
              </a:spcBef>
              <a:spcAft>
                <a:spcPts val="0"/>
              </a:spcAft>
              <a:buClr>
                <a:schemeClr val="dk1"/>
              </a:buClr>
              <a:buSzPts val="3200"/>
              <a:buNone/>
            </a:pPr>
            <a:r>
              <a:rPr lang="en-US"/>
              <a:t>eg. Needle grass, drop seed, western wheat grass, tune grass, Indian rice grass etc.</a:t>
            </a:r>
            <a:endParaRPr/>
          </a:p>
          <a:p>
            <a:pPr indent="-514350" lvl="0" marL="514350" rtl="0" algn="l">
              <a:spcBef>
                <a:spcPts val="640"/>
              </a:spcBef>
              <a:spcAft>
                <a:spcPts val="0"/>
              </a:spcAft>
              <a:buClr>
                <a:srgbClr val="0070C0"/>
              </a:buClr>
              <a:buSzPts val="3200"/>
              <a:buNone/>
            </a:pPr>
            <a:r>
              <a:rPr lang="en-US">
                <a:solidFill>
                  <a:srgbClr val="0070C0"/>
                </a:solidFill>
              </a:rPr>
              <a:t>3. Short grass:</a:t>
            </a:r>
            <a:r>
              <a:rPr lang="en-US"/>
              <a:t> grows maximum up to 1.5 feet</a:t>
            </a:r>
            <a:endParaRPr/>
          </a:p>
          <a:p>
            <a:pPr indent="-514350" lvl="0" marL="514350" rtl="0" algn="l">
              <a:spcBef>
                <a:spcPts val="640"/>
              </a:spcBef>
              <a:spcAft>
                <a:spcPts val="0"/>
              </a:spcAft>
              <a:buClr>
                <a:schemeClr val="dk1"/>
              </a:buClr>
              <a:buSzPts val="3200"/>
              <a:buNone/>
            </a:pPr>
            <a:r>
              <a:rPr lang="en-US"/>
              <a:t>eg. Buffalo grass, blue grass</a:t>
            </a:r>
            <a:endParaRPr/>
          </a:p>
          <a:p>
            <a:pPr indent="-514350" lvl="1" marL="914400" rtl="0" algn="l">
              <a:spcBef>
                <a:spcPts val="560"/>
              </a:spcBef>
              <a:spcAft>
                <a:spcPts val="0"/>
              </a:spcAft>
              <a:buClr>
                <a:schemeClr val="dk1"/>
              </a:buClr>
              <a:buSzPts val="2800"/>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8000"/>
              </a:buClr>
              <a:buSzPts val="4400"/>
              <a:buFont typeface="Calibri"/>
              <a:buNone/>
            </a:pPr>
            <a:r>
              <a:rPr lang="en-US">
                <a:solidFill>
                  <a:srgbClr val="008000"/>
                </a:solidFill>
              </a:rPr>
              <a:t>Desert ecosystems</a:t>
            </a:r>
            <a:endParaRPr>
              <a:solidFill>
                <a:srgbClr val="008000"/>
              </a:solidFill>
            </a:endParaRPr>
          </a:p>
        </p:txBody>
      </p:sp>
      <p:sp>
        <p:nvSpPr>
          <p:cNvPr id="569" name="Google Shape;569;p7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Annual rain fall less than 50 cm./ per yr.</a:t>
            </a:r>
            <a:endParaRPr/>
          </a:p>
          <a:p>
            <a:pPr indent="-342900" lvl="0" marL="342900" rtl="0" algn="l">
              <a:spcBef>
                <a:spcPts val="544"/>
              </a:spcBef>
              <a:spcAft>
                <a:spcPts val="0"/>
              </a:spcAft>
              <a:buClr>
                <a:schemeClr val="dk1"/>
              </a:buClr>
              <a:buSzPct val="100000"/>
              <a:buChar char="•"/>
            </a:pPr>
            <a:r>
              <a:rPr lang="en-US"/>
              <a:t>1/3 off worlds land is covered by desert</a:t>
            </a:r>
            <a:endParaRPr/>
          </a:p>
          <a:p>
            <a:pPr indent="-342900" lvl="0" marL="342900" rtl="0" algn="l">
              <a:spcBef>
                <a:spcPts val="544"/>
              </a:spcBef>
              <a:spcAft>
                <a:spcPts val="0"/>
              </a:spcAft>
              <a:buClr>
                <a:schemeClr val="dk1"/>
              </a:buClr>
              <a:buSzPct val="100000"/>
              <a:buChar char="•"/>
            </a:pPr>
            <a:r>
              <a:rPr lang="en-US"/>
              <a:t>Biodiversity is less consists of drought resistant or drought avoiding plants</a:t>
            </a:r>
            <a:endParaRPr/>
          </a:p>
          <a:p>
            <a:pPr indent="-342900" lvl="0" marL="342900" rtl="0" algn="l">
              <a:spcBef>
                <a:spcPts val="544"/>
              </a:spcBef>
              <a:spcAft>
                <a:spcPts val="0"/>
              </a:spcAft>
              <a:buClr>
                <a:schemeClr val="dk1"/>
              </a:buClr>
              <a:buSzPct val="100000"/>
              <a:buChar char="•"/>
            </a:pPr>
            <a:r>
              <a:rPr lang="en-US"/>
              <a:t>Soil is nutrient rich but water deficient</a:t>
            </a:r>
            <a:endParaRPr/>
          </a:p>
          <a:p>
            <a:pPr indent="-342900" lvl="0" marL="342900" rtl="0" algn="l">
              <a:spcBef>
                <a:spcPts val="544"/>
              </a:spcBef>
              <a:spcAft>
                <a:spcPts val="0"/>
              </a:spcAft>
              <a:buClr>
                <a:schemeClr val="dk1"/>
              </a:buClr>
              <a:buSzPct val="100000"/>
              <a:buChar char="•"/>
            </a:pPr>
            <a:r>
              <a:rPr lang="en-US"/>
              <a:t>Major adaptation is for conservation of water</a:t>
            </a:r>
            <a:endParaRPr/>
          </a:p>
          <a:p>
            <a:pPr indent="-342900" lvl="0" marL="342900" rtl="0" algn="l">
              <a:spcBef>
                <a:spcPts val="544"/>
              </a:spcBef>
              <a:spcAft>
                <a:spcPts val="0"/>
              </a:spcAft>
              <a:buClr>
                <a:schemeClr val="dk1"/>
              </a:buClr>
              <a:buSzPct val="100000"/>
              <a:buChar char="•"/>
            </a:pPr>
            <a:r>
              <a:rPr lang="en-US"/>
              <a:t>Leaves are scaly or succulent </a:t>
            </a:r>
            <a:endParaRPr/>
          </a:p>
          <a:p>
            <a:pPr indent="-342900" lvl="0" marL="342900" rtl="0" algn="l">
              <a:spcBef>
                <a:spcPts val="544"/>
              </a:spcBef>
              <a:spcAft>
                <a:spcPts val="0"/>
              </a:spcAft>
              <a:buClr>
                <a:schemeClr val="dk1"/>
              </a:buClr>
              <a:buSzPct val="100000"/>
              <a:buChar char="•"/>
            </a:pPr>
            <a:r>
              <a:rPr lang="en-US"/>
              <a:t>Stem is developed and forms chlorophyll</a:t>
            </a:r>
            <a:endParaRPr/>
          </a:p>
          <a:p>
            <a:pPr indent="-342900" lvl="0" marL="342900" rtl="0" algn="l">
              <a:spcBef>
                <a:spcPts val="544"/>
              </a:spcBef>
              <a:spcAft>
                <a:spcPts val="0"/>
              </a:spcAft>
              <a:buClr>
                <a:schemeClr val="dk1"/>
              </a:buClr>
              <a:buSzPct val="100000"/>
              <a:buChar char="•"/>
            </a:pPr>
            <a:r>
              <a:rPr lang="en-US"/>
              <a:t>Deep rooted to tap ground water </a:t>
            </a:r>
            <a:endParaRPr/>
          </a:p>
          <a:p>
            <a:pPr indent="-342900" lvl="0" marL="342900" rtl="0" algn="l">
              <a:spcBef>
                <a:spcPts val="544"/>
              </a:spcBef>
              <a:spcAft>
                <a:spcPts val="0"/>
              </a:spcAft>
              <a:buClr>
                <a:schemeClr val="dk1"/>
              </a:buClr>
              <a:buSzPct val="100000"/>
              <a:buChar char="•"/>
            </a:pPr>
            <a:r>
              <a:rPr lang="en-US"/>
              <a:t>Animals includes insects and reptiles </a:t>
            </a:r>
            <a:endParaRPr/>
          </a:p>
          <a:p>
            <a:pPr indent="-342900" lvl="0" marL="342900" rtl="0" algn="l">
              <a:spcBef>
                <a:spcPts val="544"/>
              </a:spcBef>
              <a:spcAft>
                <a:spcPts val="0"/>
              </a:spcAft>
              <a:buClr>
                <a:schemeClr val="dk1"/>
              </a:buClr>
              <a:buSzPct val="100000"/>
              <a:buChar char="•"/>
            </a:pPr>
            <a:r>
              <a:rPr lang="en-US"/>
              <a:t>Thick outer covering or covered with scales, lives in burrow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8000"/>
              </a:buClr>
              <a:buSzPts val="4400"/>
              <a:buFont typeface="Calibri"/>
              <a:buNone/>
            </a:pPr>
            <a:r>
              <a:rPr lang="en-US">
                <a:solidFill>
                  <a:srgbClr val="008000"/>
                </a:solidFill>
              </a:rPr>
              <a:t>Desert ecosystems</a:t>
            </a:r>
            <a:endParaRPr/>
          </a:p>
        </p:txBody>
      </p:sp>
      <p:pic>
        <p:nvPicPr>
          <p:cNvPr descr="survival-desert-ecosystem.jpg" id="575" name="Google Shape;575;p73"/>
          <p:cNvPicPr preferRelativeResize="0"/>
          <p:nvPr>
            <p:ph idx="1" type="body"/>
          </p:nvPr>
        </p:nvPicPr>
        <p:blipFill rotWithShape="1">
          <a:blip r:embed="rId3">
            <a:alphaModFix/>
          </a:blip>
          <a:srcRect b="0" l="0" r="0" t="0"/>
          <a:stretch/>
        </p:blipFill>
        <p:spPr>
          <a:xfrm>
            <a:off x="1191051" y="1600200"/>
            <a:ext cx="6761897" cy="452596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8000"/>
              </a:buClr>
              <a:buSzPts val="4400"/>
              <a:buFont typeface="Calibri"/>
              <a:buNone/>
            </a:pPr>
            <a:r>
              <a:rPr lang="en-US">
                <a:solidFill>
                  <a:srgbClr val="008000"/>
                </a:solidFill>
              </a:rPr>
              <a:t>Types of deserts</a:t>
            </a:r>
            <a:endParaRPr>
              <a:solidFill>
                <a:srgbClr val="008000"/>
              </a:solidFill>
            </a:endParaRPr>
          </a:p>
        </p:txBody>
      </p:sp>
      <p:sp>
        <p:nvSpPr>
          <p:cNvPr id="581" name="Google Shape;581;p7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514350" lvl="0" marL="514350" rtl="0" algn="l">
              <a:spcBef>
                <a:spcPts val="0"/>
              </a:spcBef>
              <a:spcAft>
                <a:spcPts val="0"/>
              </a:spcAft>
              <a:buClr>
                <a:srgbClr val="C00000"/>
              </a:buClr>
              <a:buSzPts val="3200"/>
              <a:buNone/>
            </a:pPr>
            <a:r>
              <a:rPr lang="en-US">
                <a:solidFill>
                  <a:srgbClr val="C00000"/>
                </a:solidFill>
              </a:rPr>
              <a:t>a. Tropical desert- </a:t>
            </a:r>
            <a:r>
              <a:rPr lang="en-US"/>
              <a:t>high day time temperature </a:t>
            </a:r>
            <a:endParaRPr/>
          </a:p>
          <a:p>
            <a:pPr indent="-342900" lvl="0" marL="342900" rtl="0" algn="l">
              <a:spcBef>
                <a:spcPts val="640"/>
              </a:spcBef>
              <a:spcAft>
                <a:spcPts val="0"/>
              </a:spcAft>
              <a:buClr>
                <a:schemeClr val="dk1"/>
              </a:buClr>
              <a:buSzPts val="3200"/>
              <a:buNone/>
            </a:pPr>
            <a:r>
              <a:rPr lang="en-US"/>
              <a:t>eg. Sahara and Namibia in Africa and Thar desert in Rajasthan</a:t>
            </a:r>
            <a:endParaRPr/>
          </a:p>
          <a:p>
            <a:pPr indent="-342900" lvl="0" marL="342900" rtl="0" algn="l">
              <a:spcBef>
                <a:spcPts val="640"/>
              </a:spcBef>
              <a:spcAft>
                <a:spcPts val="0"/>
              </a:spcAft>
              <a:buClr>
                <a:srgbClr val="C00000"/>
              </a:buClr>
              <a:buSzPts val="3200"/>
              <a:buNone/>
            </a:pPr>
            <a:r>
              <a:rPr lang="en-US">
                <a:solidFill>
                  <a:srgbClr val="C00000"/>
                </a:solidFill>
              </a:rPr>
              <a:t>b. Temperate desert- </a:t>
            </a:r>
            <a:r>
              <a:rPr lang="en-US"/>
              <a:t>day time temperature is very hot in summer but cold in winter </a:t>
            </a:r>
            <a:endParaRPr/>
          </a:p>
          <a:p>
            <a:pPr indent="-342900" lvl="0" marL="342900" rtl="0" algn="l">
              <a:spcBef>
                <a:spcPts val="640"/>
              </a:spcBef>
              <a:spcAft>
                <a:spcPts val="0"/>
              </a:spcAft>
              <a:buClr>
                <a:schemeClr val="dk1"/>
              </a:buClr>
              <a:buSzPts val="3200"/>
              <a:buNone/>
            </a:pPr>
            <a:r>
              <a:rPr lang="en-US"/>
              <a:t>eg. Mojave in Southern California </a:t>
            </a:r>
            <a:endParaRPr/>
          </a:p>
          <a:p>
            <a:pPr indent="-342900" lvl="0" marL="342900" rtl="0" algn="l">
              <a:spcBef>
                <a:spcPts val="640"/>
              </a:spcBef>
              <a:spcAft>
                <a:spcPts val="0"/>
              </a:spcAft>
              <a:buClr>
                <a:srgbClr val="C00000"/>
              </a:buClr>
              <a:buSzPts val="3200"/>
              <a:buNone/>
            </a:pPr>
            <a:r>
              <a:rPr lang="en-US">
                <a:solidFill>
                  <a:srgbClr val="C00000"/>
                </a:solidFill>
              </a:rPr>
              <a:t>c. Cold desert-</a:t>
            </a:r>
            <a:r>
              <a:rPr lang="en-US"/>
              <a:t>cold winter and warm summers </a:t>
            </a:r>
            <a:endParaRPr/>
          </a:p>
          <a:p>
            <a:pPr indent="-342900" lvl="0" marL="342900" rtl="0" algn="l">
              <a:spcBef>
                <a:spcPts val="640"/>
              </a:spcBef>
              <a:spcAft>
                <a:spcPts val="0"/>
              </a:spcAft>
              <a:buClr>
                <a:schemeClr val="dk1"/>
              </a:buClr>
              <a:buSzPts val="3200"/>
              <a:buChar char="•"/>
            </a:pPr>
            <a:r>
              <a:rPr lang="en-US"/>
              <a:t>eg. Gobi desert in China</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8000"/>
              </a:buClr>
              <a:buSzPts val="4400"/>
              <a:buFont typeface="Calibri"/>
              <a:buNone/>
            </a:pPr>
            <a:r>
              <a:rPr lang="en-US">
                <a:solidFill>
                  <a:srgbClr val="008000"/>
                </a:solidFill>
              </a:rPr>
              <a:t>4.Aquatic ecosystem</a:t>
            </a:r>
            <a:endParaRPr>
              <a:solidFill>
                <a:srgbClr val="008000"/>
              </a:solidFill>
            </a:endParaRPr>
          </a:p>
        </p:txBody>
      </p:sp>
      <p:sp>
        <p:nvSpPr>
          <p:cNvPr id="587" name="Google Shape;587;p75"/>
          <p:cNvSpPr/>
          <p:nvPr/>
        </p:nvSpPr>
        <p:spPr>
          <a:xfrm>
            <a:off x="457200" y="1600200"/>
            <a:ext cx="8229600" cy="4525963"/>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114300" lvl="1" marL="114300" marR="0" rtl="0" algn="l">
              <a:lnSpc>
                <a:spcPct val="75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Aquatic ecosystem</a:t>
            </a:r>
            <a:endParaRPr b="0" i="0" sz="1800" u="none" cap="none" strike="noStrike">
              <a:solidFill>
                <a:schemeClr val="dk1"/>
              </a:solidFill>
              <a:latin typeface="Calibri"/>
              <a:ea typeface="Calibri"/>
              <a:cs typeface="Calibri"/>
              <a:sym typeface="Calibri"/>
            </a:endParaRPr>
          </a:p>
          <a:p>
            <a:pPr indent="-114300" lvl="2" marL="2286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Fresh water </a:t>
            </a:r>
            <a:endParaRPr b="0" i="0" sz="1800" u="none" cap="none" strike="noStrike">
              <a:solidFill>
                <a:schemeClr val="dk1"/>
              </a:solidFill>
              <a:latin typeface="Calibri"/>
              <a:ea typeface="Calibri"/>
              <a:cs typeface="Calibri"/>
              <a:sym typeface="Calibri"/>
            </a:endParaRPr>
          </a:p>
          <a:p>
            <a:pPr indent="0" lvl="2" marL="2286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114300" lvl="2" marL="2286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Salt water</a:t>
            </a:r>
            <a:endParaRPr b="0" i="0" sz="1800" u="none" cap="none" strike="noStrike">
              <a:solidFill>
                <a:schemeClr val="dk1"/>
              </a:solidFill>
              <a:latin typeface="Calibri"/>
              <a:ea typeface="Calibri"/>
              <a:cs typeface="Calibri"/>
              <a:sym typeface="Calibri"/>
            </a:endParaRPr>
          </a:p>
          <a:p>
            <a:pPr indent="0" lvl="2" marL="2286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8000"/>
              </a:buClr>
              <a:buSzPts val="4400"/>
              <a:buFont typeface="Calibri"/>
              <a:buNone/>
            </a:pPr>
            <a:r>
              <a:rPr lang="en-US">
                <a:solidFill>
                  <a:srgbClr val="008000"/>
                </a:solidFill>
              </a:rPr>
              <a:t>4.Aquatic ecosystem</a:t>
            </a:r>
            <a:endParaRPr/>
          </a:p>
        </p:txBody>
      </p:sp>
      <p:sp>
        <p:nvSpPr>
          <p:cNvPr id="593" name="Google Shape;593;p76"/>
          <p:cNvSpPr/>
          <p:nvPr/>
        </p:nvSpPr>
        <p:spPr>
          <a:xfrm>
            <a:off x="381000" y="1219200"/>
            <a:ext cx="8229600" cy="4525963"/>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114300" lvl="1" marL="114300" marR="0" rtl="0" algn="l">
              <a:lnSpc>
                <a:spcPct val="75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Fresh water</a:t>
            </a:r>
            <a:endParaRPr b="0" i="0" sz="1800" u="none" cap="none" strike="noStrike">
              <a:solidFill>
                <a:schemeClr val="dk1"/>
              </a:solidFill>
              <a:latin typeface="Calibri"/>
              <a:ea typeface="Calibri"/>
              <a:cs typeface="Calibri"/>
              <a:sym typeface="Calibri"/>
            </a:endParaRPr>
          </a:p>
          <a:p>
            <a:pPr indent="-114300" lvl="2" marL="2286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Lentic (Standing water)</a:t>
            </a:r>
            <a:endParaRPr b="0" i="0" sz="1800" u="none" cap="none" strike="noStrike">
              <a:solidFill>
                <a:schemeClr val="dk1"/>
              </a:solidFill>
              <a:latin typeface="Calibri"/>
              <a:ea typeface="Calibri"/>
              <a:cs typeface="Calibri"/>
              <a:sym typeface="Calibri"/>
            </a:endParaRPr>
          </a:p>
          <a:p>
            <a:pPr indent="-114300" lvl="3" marL="3429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Lake</a:t>
            </a:r>
            <a:endParaRPr b="0" i="0" sz="1800" u="none" cap="none" strike="noStrike">
              <a:solidFill>
                <a:schemeClr val="dk1"/>
              </a:solidFill>
              <a:latin typeface="Calibri"/>
              <a:ea typeface="Calibri"/>
              <a:cs typeface="Calibri"/>
              <a:sym typeface="Calibri"/>
            </a:endParaRPr>
          </a:p>
          <a:p>
            <a:pPr indent="0" lvl="3" marL="3429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114300" lvl="3" marL="3429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Pond</a:t>
            </a:r>
            <a:endParaRPr b="0" i="0" sz="1800" u="none" cap="none" strike="noStrike">
              <a:solidFill>
                <a:schemeClr val="dk1"/>
              </a:solidFill>
              <a:latin typeface="Calibri"/>
              <a:ea typeface="Calibri"/>
              <a:cs typeface="Calibri"/>
              <a:sym typeface="Calibri"/>
            </a:endParaRPr>
          </a:p>
          <a:p>
            <a:pPr indent="0" lvl="3" marL="3429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114300" lvl="3" marL="3429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Impoundment</a:t>
            </a:r>
            <a:endParaRPr b="0" i="0" sz="1800" u="none" cap="none" strike="noStrike">
              <a:solidFill>
                <a:schemeClr val="dk1"/>
              </a:solidFill>
              <a:latin typeface="Calibri"/>
              <a:ea typeface="Calibri"/>
              <a:cs typeface="Calibri"/>
              <a:sym typeface="Calibri"/>
            </a:endParaRPr>
          </a:p>
          <a:p>
            <a:pPr indent="0" lvl="3" marL="3429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2" marL="2286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114300" lvl="2" marL="2286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Lotic (Flowing water)</a:t>
            </a:r>
            <a:endParaRPr b="0" i="0" sz="1800" u="none" cap="none" strike="noStrike">
              <a:solidFill>
                <a:schemeClr val="dk1"/>
              </a:solidFill>
              <a:latin typeface="Calibri"/>
              <a:ea typeface="Calibri"/>
              <a:cs typeface="Calibri"/>
              <a:sym typeface="Calibri"/>
            </a:endParaRPr>
          </a:p>
          <a:p>
            <a:pPr indent="-114300" lvl="3" marL="3429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River</a:t>
            </a:r>
            <a:endParaRPr b="0" i="0" sz="1800" u="none" cap="none" strike="noStrike">
              <a:solidFill>
                <a:schemeClr val="dk1"/>
              </a:solidFill>
              <a:latin typeface="Calibri"/>
              <a:ea typeface="Calibri"/>
              <a:cs typeface="Calibri"/>
              <a:sym typeface="Calibri"/>
            </a:endParaRPr>
          </a:p>
          <a:p>
            <a:pPr indent="0" lvl="3" marL="3429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114300" lvl="3" marL="3429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Stream</a:t>
            </a:r>
            <a:endParaRPr b="0" i="0" sz="1800" u="none" cap="none" strike="noStrike">
              <a:solidFill>
                <a:schemeClr val="dk1"/>
              </a:solidFill>
              <a:latin typeface="Calibri"/>
              <a:ea typeface="Calibri"/>
              <a:cs typeface="Calibri"/>
              <a:sym typeface="Calibri"/>
            </a:endParaRPr>
          </a:p>
          <a:p>
            <a:pPr indent="0" lvl="3" marL="3429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2" marL="2286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8000"/>
              </a:buClr>
              <a:buSzPts val="4400"/>
              <a:buFont typeface="Calibri"/>
              <a:buNone/>
            </a:pPr>
            <a:r>
              <a:rPr lang="en-US">
                <a:solidFill>
                  <a:srgbClr val="008000"/>
                </a:solidFill>
              </a:rPr>
              <a:t>4.1 Fresh water ecosystem</a:t>
            </a:r>
            <a:endParaRPr>
              <a:solidFill>
                <a:srgbClr val="008000"/>
              </a:solidFill>
            </a:endParaRPr>
          </a:p>
        </p:txBody>
      </p:sp>
      <p:sp>
        <p:nvSpPr>
          <p:cNvPr id="599" name="Google Shape;599;p7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514350" lvl="0" marL="514350" rtl="0" algn="l">
              <a:spcBef>
                <a:spcPts val="0"/>
              </a:spcBef>
              <a:spcAft>
                <a:spcPts val="0"/>
              </a:spcAft>
              <a:buClr>
                <a:srgbClr val="FF0066"/>
              </a:buClr>
              <a:buSzPts val="3200"/>
              <a:buAutoNum type="alphaLcPeriod"/>
            </a:pPr>
            <a:r>
              <a:rPr lang="en-US">
                <a:solidFill>
                  <a:srgbClr val="FF0066"/>
                </a:solidFill>
              </a:rPr>
              <a:t>Pond ecosystem- </a:t>
            </a:r>
            <a:r>
              <a:rPr lang="en-US"/>
              <a:t>Shallow water body, may seasonal. Quite productive due to accumulation of organic matter. Often used by man, so gets polluted.</a:t>
            </a:r>
            <a:endParaRPr/>
          </a:p>
          <a:p>
            <a:pPr indent="-514350" lvl="0" marL="514350" rtl="0" algn="l">
              <a:spcBef>
                <a:spcPts val="640"/>
              </a:spcBef>
              <a:spcAft>
                <a:spcPts val="0"/>
              </a:spcAft>
              <a:buClr>
                <a:schemeClr val="dk1"/>
              </a:buClr>
              <a:buSzPts val="3200"/>
              <a:buNone/>
            </a:pPr>
            <a:r>
              <a:t/>
            </a:r>
            <a:endParaRPr/>
          </a:p>
        </p:txBody>
      </p:sp>
      <p:pic>
        <p:nvPicPr>
          <p:cNvPr descr="download.jpg" id="600" name="Google Shape;600;p77"/>
          <p:cNvPicPr preferRelativeResize="0"/>
          <p:nvPr/>
        </p:nvPicPr>
        <p:blipFill rotWithShape="1">
          <a:blip r:embed="rId3">
            <a:alphaModFix/>
          </a:blip>
          <a:srcRect b="0" l="0" r="0" t="0"/>
          <a:stretch/>
        </p:blipFill>
        <p:spPr>
          <a:xfrm>
            <a:off x="2055318" y="3810000"/>
            <a:ext cx="4345898" cy="2891998"/>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8000"/>
              </a:buClr>
              <a:buSzPts val="4400"/>
              <a:buFont typeface="Calibri"/>
              <a:buNone/>
            </a:pPr>
            <a:r>
              <a:rPr lang="en-US">
                <a:solidFill>
                  <a:srgbClr val="008000"/>
                </a:solidFill>
              </a:rPr>
              <a:t>4.1 Fresh water ecosystem</a:t>
            </a:r>
            <a:endParaRPr/>
          </a:p>
        </p:txBody>
      </p:sp>
      <p:sp>
        <p:nvSpPr>
          <p:cNvPr id="606" name="Google Shape;606;p7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0066"/>
              </a:buClr>
              <a:buSzPts val="3200"/>
              <a:buNone/>
            </a:pPr>
            <a:r>
              <a:rPr lang="en-US">
                <a:solidFill>
                  <a:srgbClr val="FF0066"/>
                </a:solidFill>
              </a:rPr>
              <a:t>b. Lake ecosystem- </a:t>
            </a:r>
            <a:r>
              <a:rPr lang="en-US"/>
              <a:t>Big in size, divided in 3 zones-Littoral zone, Limnetic zone and profundal zone</a:t>
            </a:r>
            <a:endParaRPr/>
          </a:p>
          <a:p>
            <a:pPr indent="-342900" lvl="0" marL="342900" rtl="0" algn="l">
              <a:spcBef>
                <a:spcPts val="640"/>
              </a:spcBef>
              <a:spcAft>
                <a:spcPts val="0"/>
              </a:spcAft>
              <a:buClr>
                <a:schemeClr val="dk1"/>
              </a:buClr>
              <a:buSzPts val="3200"/>
              <a:buNone/>
            </a:pPr>
            <a:r>
              <a:t/>
            </a:r>
            <a:endParaRPr/>
          </a:p>
        </p:txBody>
      </p:sp>
      <p:pic>
        <p:nvPicPr>
          <p:cNvPr descr="Lake_Zones_Bhakta.jpg" id="607" name="Google Shape;607;p78"/>
          <p:cNvPicPr preferRelativeResize="0"/>
          <p:nvPr/>
        </p:nvPicPr>
        <p:blipFill rotWithShape="1">
          <a:blip r:embed="rId3">
            <a:alphaModFix/>
          </a:blip>
          <a:srcRect b="0" l="0" r="0" t="0"/>
          <a:stretch/>
        </p:blipFill>
        <p:spPr>
          <a:xfrm>
            <a:off x="2286000" y="3272697"/>
            <a:ext cx="4876800" cy="3128103"/>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8000"/>
              </a:buClr>
              <a:buSzPts val="4400"/>
              <a:buFont typeface="Calibri"/>
              <a:buNone/>
            </a:pPr>
            <a:r>
              <a:rPr lang="en-US">
                <a:solidFill>
                  <a:srgbClr val="008000"/>
                </a:solidFill>
              </a:rPr>
              <a:t>4.1 Fresh water ecosystem</a:t>
            </a:r>
            <a:endParaRPr/>
          </a:p>
        </p:txBody>
      </p:sp>
      <p:sp>
        <p:nvSpPr>
          <p:cNvPr id="613" name="Google Shape;613;p7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Types of lake-</a:t>
            </a:r>
            <a:endParaRPr/>
          </a:p>
          <a:p>
            <a:pPr indent="-514350" lvl="0" marL="514350" rtl="0" algn="l">
              <a:spcBef>
                <a:spcPts val="640"/>
              </a:spcBef>
              <a:spcAft>
                <a:spcPts val="0"/>
              </a:spcAft>
              <a:buClr>
                <a:schemeClr val="dk1"/>
              </a:buClr>
              <a:buSzPts val="3200"/>
              <a:buFont typeface="Noto Sans Symbols"/>
              <a:buChar char="❖"/>
            </a:pPr>
            <a:r>
              <a:rPr lang="en-US"/>
              <a:t>Oligotrophic lake-</a:t>
            </a:r>
            <a:endParaRPr/>
          </a:p>
          <a:p>
            <a:pPr indent="-514350" lvl="0" marL="514350" rtl="0" algn="l">
              <a:spcBef>
                <a:spcPts val="640"/>
              </a:spcBef>
              <a:spcAft>
                <a:spcPts val="0"/>
              </a:spcAft>
              <a:buClr>
                <a:schemeClr val="dk1"/>
              </a:buClr>
              <a:buSzPts val="3200"/>
              <a:buNone/>
            </a:pPr>
            <a:r>
              <a:t/>
            </a:r>
            <a:endParaRPr/>
          </a:p>
          <a:p>
            <a:pPr indent="-514350" lvl="0" marL="514350" rtl="0" algn="l">
              <a:spcBef>
                <a:spcPts val="640"/>
              </a:spcBef>
              <a:spcAft>
                <a:spcPts val="0"/>
              </a:spcAft>
              <a:buClr>
                <a:schemeClr val="dk1"/>
              </a:buClr>
              <a:buSzPts val="3200"/>
              <a:buNone/>
            </a:pPr>
            <a:r>
              <a:t/>
            </a:r>
            <a:endParaRPr/>
          </a:p>
          <a:p>
            <a:pPr indent="-514350" lvl="0" marL="514350" rtl="0" algn="l">
              <a:spcBef>
                <a:spcPts val="640"/>
              </a:spcBef>
              <a:spcAft>
                <a:spcPts val="0"/>
              </a:spcAft>
              <a:buClr>
                <a:schemeClr val="dk1"/>
              </a:buClr>
              <a:buSzPts val="3200"/>
              <a:buNone/>
            </a:pPr>
            <a:r>
              <a:t/>
            </a:r>
            <a:endParaRPr/>
          </a:p>
          <a:p>
            <a:pPr indent="-514350" lvl="0" marL="514350" rtl="0" algn="l">
              <a:spcBef>
                <a:spcPts val="640"/>
              </a:spcBef>
              <a:spcAft>
                <a:spcPts val="0"/>
              </a:spcAft>
              <a:buClr>
                <a:schemeClr val="dk1"/>
              </a:buClr>
              <a:buSzPts val="3200"/>
              <a:buFont typeface="Noto Sans Symbols"/>
              <a:buChar char="❖"/>
            </a:pPr>
            <a:r>
              <a:rPr lang="en-US"/>
              <a:t>Eutrophic lake</a:t>
            </a:r>
            <a:endParaRPr/>
          </a:p>
          <a:p>
            <a:pPr indent="-514350" lvl="0" marL="514350" rtl="0" algn="l">
              <a:spcBef>
                <a:spcPts val="640"/>
              </a:spcBef>
              <a:spcAft>
                <a:spcPts val="0"/>
              </a:spcAft>
              <a:buClr>
                <a:schemeClr val="dk1"/>
              </a:buClr>
              <a:buSzPts val="3200"/>
              <a:buNone/>
            </a:pPr>
            <a:r>
              <a:t/>
            </a:r>
            <a:endParaRPr/>
          </a:p>
          <a:p>
            <a:pPr indent="-514350" lvl="0" marL="514350" rtl="0" algn="l">
              <a:spcBef>
                <a:spcPts val="640"/>
              </a:spcBef>
              <a:spcAft>
                <a:spcPts val="0"/>
              </a:spcAft>
              <a:buClr>
                <a:schemeClr val="dk1"/>
              </a:buClr>
              <a:buSzPts val="3200"/>
              <a:buNone/>
            </a:pPr>
            <a:r>
              <a:t/>
            </a:r>
            <a:endParaRPr/>
          </a:p>
        </p:txBody>
      </p:sp>
      <p:pic>
        <p:nvPicPr>
          <p:cNvPr descr="Oligotrophic-Lake.png" id="614" name="Google Shape;614;p79"/>
          <p:cNvPicPr preferRelativeResize="0"/>
          <p:nvPr/>
        </p:nvPicPr>
        <p:blipFill rotWithShape="1">
          <a:blip r:embed="rId3">
            <a:alphaModFix/>
          </a:blip>
          <a:srcRect b="0" l="0" r="0" t="0"/>
          <a:stretch/>
        </p:blipFill>
        <p:spPr>
          <a:xfrm>
            <a:off x="4572000" y="1981200"/>
            <a:ext cx="3581900" cy="2000529"/>
          </a:xfrm>
          <a:prstGeom prst="rect">
            <a:avLst/>
          </a:prstGeom>
          <a:noFill/>
          <a:ln>
            <a:noFill/>
          </a:ln>
        </p:spPr>
      </p:pic>
      <p:pic>
        <p:nvPicPr>
          <p:cNvPr descr="download (1).jpg" id="615" name="Google Shape;615;p79"/>
          <p:cNvPicPr preferRelativeResize="0"/>
          <p:nvPr/>
        </p:nvPicPr>
        <p:blipFill rotWithShape="1">
          <a:blip r:embed="rId4">
            <a:alphaModFix/>
          </a:blip>
          <a:srcRect b="0" l="0" r="0" t="0"/>
          <a:stretch/>
        </p:blipFill>
        <p:spPr>
          <a:xfrm>
            <a:off x="4495800" y="4343400"/>
            <a:ext cx="3771900" cy="21122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130" name="Google Shape;130;p8"/>
          <p:cNvSpPr/>
          <p:nvPr/>
        </p:nvSpPr>
        <p:spPr>
          <a:xfrm>
            <a:off x="457200" y="1600200"/>
            <a:ext cx="8229600" cy="4525963"/>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114300" lvl="1" marL="114300" marR="0" rtl="0" algn="l">
              <a:lnSpc>
                <a:spcPct val="75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Terrestrial Ecosystem</a:t>
            </a:r>
            <a:endParaRPr b="0" i="0" sz="1800" u="none" cap="none" strike="noStrike">
              <a:solidFill>
                <a:schemeClr val="dk1"/>
              </a:solidFill>
              <a:latin typeface="Calibri"/>
              <a:ea typeface="Calibri"/>
              <a:cs typeface="Calibri"/>
              <a:sym typeface="Calibri"/>
            </a:endParaRPr>
          </a:p>
          <a:p>
            <a:pPr indent="-114300" lvl="2" marL="2286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Land</a:t>
            </a:r>
            <a:endParaRPr b="0" i="0" sz="1800" u="none" cap="none" strike="noStrike">
              <a:solidFill>
                <a:schemeClr val="dk1"/>
              </a:solidFill>
              <a:latin typeface="Calibri"/>
              <a:ea typeface="Calibri"/>
              <a:cs typeface="Calibri"/>
              <a:sym typeface="Calibri"/>
            </a:endParaRPr>
          </a:p>
          <a:p>
            <a:pPr indent="-114300" lvl="3" marL="3429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Desert</a:t>
            </a:r>
            <a:endParaRPr b="0" i="0" sz="1800" u="none" cap="none" strike="noStrike">
              <a:solidFill>
                <a:schemeClr val="dk1"/>
              </a:solidFill>
              <a:latin typeface="Calibri"/>
              <a:ea typeface="Calibri"/>
              <a:cs typeface="Calibri"/>
              <a:sym typeface="Calibri"/>
            </a:endParaRPr>
          </a:p>
          <a:p>
            <a:pPr indent="0" lvl="3" marL="3429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114300" lvl="3" marL="3429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Grassland</a:t>
            </a:r>
            <a:endParaRPr b="0" i="0" sz="1800" u="none" cap="none" strike="noStrike">
              <a:solidFill>
                <a:schemeClr val="dk1"/>
              </a:solidFill>
              <a:latin typeface="Calibri"/>
              <a:ea typeface="Calibri"/>
              <a:cs typeface="Calibri"/>
              <a:sym typeface="Calibri"/>
            </a:endParaRPr>
          </a:p>
          <a:p>
            <a:pPr indent="0" lvl="3" marL="3429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114300" lvl="3" marL="3429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Forest</a:t>
            </a:r>
            <a:endParaRPr b="0" i="0" sz="1800" u="none" cap="none" strike="noStrike">
              <a:solidFill>
                <a:schemeClr val="dk1"/>
              </a:solidFill>
              <a:latin typeface="Calibri"/>
              <a:ea typeface="Calibri"/>
              <a:cs typeface="Calibri"/>
              <a:sym typeface="Calibri"/>
            </a:endParaRPr>
          </a:p>
          <a:p>
            <a:pPr indent="0" lvl="2" marL="2286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114300" lvl="2" marL="2286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Avian(air)</a:t>
            </a:r>
            <a:endParaRPr b="0" i="0" sz="1800" u="none" cap="none" strike="noStrike">
              <a:solidFill>
                <a:schemeClr val="dk1"/>
              </a:solidFill>
              <a:latin typeface="Calibri"/>
              <a:ea typeface="Calibri"/>
              <a:cs typeface="Calibri"/>
              <a:sym typeface="Calibri"/>
            </a:endParaRPr>
          </a:p>
          <a:p>
            <a:pPr indent="-114300" lvl="3" marL="342900" marR="0" rtl="0" algn="l">
              <a:lnSpc>
                <a:spcPct val="75000"/>
              </a:lnSpc>
              <a:spcBef>
                <a:spcPts val="1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Bird ecosystem</a:t>
            </a:r>
            <a:endParaRPr b="0" i="0" sz="1800" u="none" cap="none" strike="noStrike">
              <a:solidFill>
                <a:schemeClr val="dk1"/>
              </a:solidFill>
              <a:latin typeface="Calibri"/>
              <a:ea typeface="Calibri"/>
              <a:cs typeface="Calibri"/>
              <a:sym typeface="Calibri"/>
            </a:endParaRPr>
          </a:p>
          <a:p>
            <a:pPr indent="0" lvl="3" marL="3429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2" marL="228600" marR="0" rtl="0" algn="l">
              <a:lnSpc>
                <a:spcPct val="75000"/>
              </a:lnSpc>
              <a:spcBef>
                <a:spcPts val="18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514350" lvl="0" marL="514350" rtl="0" algn="ctr">
              <a:spcBef>
                <a:spcPts val="0"/>
              </a:spcBef>
              <a:spcAft>
                <a:spcPts val="0"/>
              </a:spcAft>
              <a:buClr>
                <a:srgbClr val="008000"/>
              </a:buClr>
              <a:buSzPts val="4400"/>
              <a:buFont typeface="Calibri"/>
              <a:buNone/>
            </a:pPr>
            <a:r>
              <a:rPr lang="en-US">
                <a:solidFill>
                  <a:srgbClr val="008000"/>
                </a:solidFill>
              </a:rPr>
              <a:t>1.Oligotrophic lake</a:t>
            </a:r>
            <a:endParaRPr/>
          </a:p>
        </p:txBody>
      </p:sp>
      <p:sp>
        <p:nvSpPr>
          <p:cNvPr id="621" name="Google Shape;621;p8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Deep with hypolimnion layer ( cold viscous non circuiting bottom layer) larger than epiliimnion layer (warm circulating surface layer). Less productive, so less nutrient concentration.</a:t>
            </a:r>
            <a:endParaRPr/>
          </a:p>
        </p:txBody>
      </p:sp>
      <p:pic>
        <p:nvPicPr>
          <p:cNvPr descr="3381_7_14-three-zones-lake-ecosystem.jpg" id="622" name="Google Shape;622;p80"/>
          <p:cNvPicPr preferRelativeResize="0"/>
          <p:nvPr/>
        </p:nvPicPr>
        <p:blipFill rotWithShape="1">
          <a:blip r:embed="rId3">
            <a:alphaModFix/>
          </a:blip>
          <a:srcRect b="0" l="0" r="0" t="0"/>
          <a:stretch/>
        </p:blipFill>
        <p:spPr>
          <a:xfrm>
            <a:off x="3657600" y="3962400"/>
            <a:ext cx="4575241" cy="259079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8000"/>
              </a:buClr>
              <a:buSzPts val="4400"/>
              <a:buFont typeface="Calibri"/>
              <a:buNone/>
            </a:pPr>
            <a:r>
              <a:rPr lang="en-US">
                <a:solidFill>
                  <a:srgbClr val="008000"/>
                </a:solidFill>
              </a:rPr>
              <a:t>2.Eutrophic lake</a:t>
            </a:r>
            <a:endParaRPr>
              <a:solidFill>
                <a:srgbClr val="008000"/>
              </a:solidFill>
            </a:endParaRPr>
          </a:p>
        </p:txBody>
      </p:sp>
      <p:sp>
        <p:nvSpPr>
          <p:cNvPr id="628" name="Google Shape;628;p8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Shallower and  high nutrient content. Over nourished by nutrients like nitrogen and phosphorous. Covered with algal bloom.</a:t>
            </a:r>
            <a:endParaRPr/>
          </a:p>
          <a:p>
            <a:pPr indent="-342900" lvl="0" marL="342900" rtl="0" algn="l">
              <a:spcBef>
                <a:spcPts val="640"/>
              </a:spcBef>
              <a:spcAft>
                <a:spcPts val="0"/>
              </a:spcAft>
              <a:buClr>
                <a:schemeClr val="dk1"/>
              </a:buClr>
              <a:buSzPts val="3200"/>
              <a:buChar char="•"/>
            </a:pPr>
            <a:r>
              <a:rPr lang="en-US"/>
              <a:t>eg. Dal lake, Ulhar lake in Kashmir</a:t>
            </a:r>
            <a:endParaRPr/>
          </a:p>
          <a:p>
            <a:pPr indent="-342900" lvl="0" marL="342900" rtl="0" algn="l">
              <a:spcBef>
                <a:spcPts val="640"/>
              </a:spcBef>
              <a:spcAft>
                <a:spcPts val="0"/>
              </a:spcAft>
              <a:buClr>
                <a:schemeClr val="dk1"/>
              </a:buClr>
              <a:buSzPts val="3200"/>
              <a:buNone/>
            </a:pPr>
            <a:r>
              <a:t/>
            </a:r>
            <a:endParaRPr/>
          </a:p>
        </p:txBody>
      </p:sp>
      <p:pic>
        <p:nvPicPr>
          <p:cNvPr descr="Dal-Lake-Srinagar.jpg" id="629" name="Google Shape;629;p81"/>
          <p:cNvPicPr preferRelativeResize="0"/>
          <p:nvPr/>
        </p:nvPicPr>
        <p:blipFill rotWithShape="1">
          <a:blip r:embed="rId3">
            <a:alphaModFix/>
          </a:blip>
          <a:srcRect b="0" l="0" r="0" t="0"/>
          <a:stretch/>
        </p:blipFill>
        <p:spPr>
          <a:xfrm>
            <a:off x="3048000" y="3733800"/>
            <a:ext cx="4000500" cy="28956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8000"/>
              </a:buClr>
              <a:buSzPts val="4400"/>
              <a:buFont typeface="Calibri"/>
              <a:buNone/>
            </a:pPr>
            <a:r>
              <a:rPr lang="en-US">
                <a:solidFill>
                  <a:srgbClr val="008000"/>
                </a:solidFill>
              </a:rPr>
              <a:t>4.1 Fresh water ecosystem</a:t>
            </a:r>
            <a:endParaRPr/>
          </a:p>
        </p:txBody>
      </p:sp>
      <p:sp>
        <p:nvSpPr>
          <p:cNvPr id="635" name="Google Shape;635;p8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0000"/>
              </a:buClr>
              <a:buSzPts val="3200"/>
              <a:buFont typeface="Noto Sans Symbols"/>
              <a:buChar char="❖"/>
            </a:pPr>
            <a:r>
              <a:rPr lang="en-US">
                <a:solidFill>
                  <a:srgbClr val="FF0000"/>
                </a:solidFill>
              </a:rPr>
              <a:t>Impoundment/ reservoir</a:t>
            </a:r>
            <a:endParaRPr/>
          </a:p>
          <a:p>
            <a:pPr indent="-342900" lvl="0" marL="342900" rtl="0" algn="l">
              <a:spcBef>
                <a:spcPts val="560"/>
              </a:spcBef>
              <a:spcAft>
                <a:spcPts val="0"/>
              </a:spcAft>
              <a:buClr>
                <a:schemeClr val="dk1"/>
              </a:buClr>
              <a:buSzPts val="2800"/>
              <a:buNone/>
            </a:pPr>
            <a:r>
              <a:rPr lang="en-US" sz="2800"/>
              <a:t>Artificial water body. Fluctuating water level and high turbidity. Built to store and release of water in controlled manner for hydraulic project or irrigation, etc.</a:t>
            </a:r>
            <a:endParaRPr sz="2800"/>
          </a:p>
        </p:txBody>
      </p:sp>
      <p:pic>
        <p:nvPicPr>
          <p:cNvPr descr="download (2).jpg" id="636" name="Google Shape;636;p82"/>
          <p:cNvPicPr preferRelativeResize="0"/>
          <p:nvPr/>
        </p:nvPicPr>
        <p:blipFill rotWithShape="1">
          <a:blip r:embed="rId3">
            <a:alphaModFix/>
          </a:blip>
          <a:srcRect b="0" l="0" r="0" t="0"/>
          <a:stretch/>
        </p:blipFill>
        <p:spPr>
          <a:xfrm>
            <a:off x="2209800" y="3657600"/>
            <a:ext cx="4357479" cy="292619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8000"/>
              </a:buClr>
              <a:buSzPts val="4400"/>
              <a:buFont typeface="Calibri"/>
              <a:buNone/>
            </a:pPr>
            <a:r>
              <a:rPr lang="en-US">
                <a:solidFill>
                  <a:srgbClr val="008000"/>
                </a:solidFill>
              </a:rPr>
              <a:t>4.1 Fresh water ecosystem</a:t>
            </a:r>
            <a:endParaRPr/>
          </a:p>
        </p:txBody>
      </p:sp>
      <p:sp>
        <p:nvSpPr>
          <p:cNvPr id="642" name="Google Shape;642;p8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River ecosystem-  Running water, high oxygen, but ecosystem is less developed because of flowing water current.</a:t>
            </a:r>
            <a:endParaRPr/>
          </a:p>
          <a:p>
            <a:pPr indent="-342900" lvl="0" marL="342900" rtl="0" algn="l">
              <a:spcBef>
                <a:spcPts val="640"/>
              </a:spcBef>
              <a:spcAft>
                <a:spcPts val="0"/>
              </a:spcAft>
              <a:buClr>
                <a:schemeClr val="dk1"/>
              </a:buClr>
              <a:buSzPts val="3200"/>
              <a:buNone/>
            </a:pPr>
            <a:r>
              <a:t/>
            </a:r>
            <a:endParaRPr/>
          </a:p>
        </p:txBody>
      </p:sp>
      <p:pic>
        <p:nvPicPr>
          <p:cNvPr descr="The-Waikato-River20170512-1552-8h800l.jpg" id="643" name="Google Shape;643;p83"/>
          <p:cNvPicPr preferRelativeResize="0"/>
          <p:nvPr/>
        </p:nvPicPr>
        <p:blipFill rotWithShape="1">
          <a:blip r:embed="rId3">
            <a:alphaModFix/>
          </a:blip>
          <a:srcRect b="0" l="0" r="0" t="0"/>
          <a:stretch/>
        </p:blipFill>
        <p:spPr>
          <a:xfrm>
            <a:off x="1828800" y="3276600"/>
            <a:ext cx="5105400" cy="34036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8000"/>
              </a:buClr>
              <a:buSzPts val="4400"/>
              <a:buFont typeface="Calibri"/>
              <a:buNone/>
            </a:pPr>
            <a:r>
              <a:rPr lang="en-US">
                <a:solidFill>
                  <a:srgbClr val="008000"/>
                </a:solidFill>
              </a:rPr>
              <a:t>4.2 Salt water ecosystem</a:t>
            </a:r>
            <a:endParaRPr/>
          </a:p>
        </p:txBody>
      </p:sp>
      <p:sp>
        <p:nvSpPr>
          <p:cNvPr id="649" name="Google Shape;649;p8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Font typeface="Noto Sans Symbols"/>
              <a:buChar char="❑"/>
            </a:pPr>
            <a:r>
              <a:rPr lang="en-US"/>
              <a:t> Estuarine ecosystem</a:t>
            </a:r>
            <a:endParaRPr/>
          </a:p>
          <a:p>
            <a:pPr indent="-342900" lvl="0" marL="342900" rtl="0" algn="l">
              <a:spcBef>
                <a:spcPts val="640"/>
              </a:spcBef>
              <a:spcAft>
                <a:spcPts val="0"/>
              </a:spcAft>
              <a:buClr>
                <a:schemeClr val="dk1"/>
              </a:buClr>
              <a:buSzPts val="3200"/>
              <a:buNone/>
            </a:pPr>
            <a:r>
              <a:rPr lang="en-US"/>
              <a:t> </a:t>
            </a:r>
            <a:endParaRPr/>
          </a:p>
        </p:txBody>
      </p:sp>
      <p:pic>
        <p:nvPicPr>
          <p:cNvPr descr="Esturian ecosysttem.jpg" id="650" name="Google Shape;650;p84"/>
          <p:cNvPicPr preferRelativeResize="0"/>
          <p:nvPr/>
        </p:nvPicPr>
        <p:blipFill rotWithShape="1">
          <a:blip r:embed="rId3">
            <a:alphaModFix/>
          </a:blip>
          <a:srcRect b="0" l="0" r="0" t="0"/>
          <a:stretch/>
        </p:blipFill>
        <p:spPr>
          <a:xfrm>
            <a:off x="1752600" y="2107802"/>
            <a:ext cx="6553200" cy="433466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8000"/>
              </a:buClr>
              <a:buSzPts val="4400"/>
              <a:buFont typeface="Calibri"/>
              <a:buNone/>
            </a:pPr>
            <a:r>
              <a:rPr lang="en-US">
                <a:solidFill>
                  <a:srgbClr val="008000"/>
                </a:solidFill>
              </a:rPr>
              <a:t>4.2 Salt water ecosystem</a:t>
            </a:r>
            <a:endParaRPr/>
          </a:p>
        </p:txBody>
      </p:sp>
      <p:sp>
        <p:nvSpPr>
          <p:cNvPr id="656" name="Google Shape;656;p8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Font typeface="Noto Sans Symbols"/>
              <a:buChar char="❑"/>
            </a:pPr>
            <a:r>
              <a:rPr lang="en-US"/>
              <a:t>Marine ecosystem</a:t>
            </a:r>
            <a:endParaRPr/>
          </a:p>
          <a:p>
            <a:pPr indent="-342900" lvl="0" marL="342900" rtl="0" algn="l">
              <a:spcBef>
                <a:spcPts val="640"/>
              </a:spcBef>
              <a:spcAft>
                <a:spcPts val="0"/>
              </a:spcAft>
              <a:buClr>
                <a:schemeClr val="dk1"/>
              </a:buClr>
              <a:buSzPts val="3200"/>
              <a:buNone/>
            </a:pPr>
            <a:r>
              <a:t/>
            </a:r>
            <a:endParaRPr/>
          </a:p>
        </p:txBody>
      </p:sp>
      <p:pic>
        <p:nvPicPr>
          <p:cNvPr descr="SEA_ITV_MarineEcosystems_BG-PLATE_Updated_Apr2017_FINAL.jpg" id="657" name="Google Shape;657;p85"/>
          <p:cNvPicPr preferRelativeResize="0"/>
          <p:nvPr/>
        </p:nvPicPr>
        <p:blipFill rotWithShape="1">
          <a:blip r:embed="rId3">
            <a:alphaModFix/>
          </a:blip>
          <a:srcRect b="0" l="0" r="0" t="0"/>
          <a:stretch/>
        </p:blipFill>
        <p:spPr>
          <a:xfrm>
            <a:off x="1905000" y="2286000"/>
            <a:ext cx="6553200" cy="43476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ECOSYSTEM</a:t>
            </a:r>
            <a:endParaRPr/>
          </a:p>
        </p:txBody>
      </p:sp>
      <p:sp>
        <p:nvSpPr>
          <p:cNvPr id="136" name="Google Shape;136;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ctr">
              <a:spcBef>
                <a:spcPts val="0"/>
              </a:spcBef>
              <a:spcAft>
                <a:spcPts val="0"/>
              </a:spcAft>
              <a:buClr>
                <a:schemeClr val="dk1"/>
              </a:buClr>
              <a:buSzPct val="100000"/>
              <a:buNone/>
            </a:pPr>
            <a:r>
              <a:rPr b="1" lang="en-US" sz="3600"/>
              <a:t>Structure and function of ecosystem</a:t>
            </a:r>
            <a:endParaRPr/>
          </a:p>
          <a:p>
            <a:pPr indent="-342900" lvl="0" marL="342900" rtl="0" algn="l">
              <a:spcBef>
                <a:spcPts val="592"/>
              </a:spcBef>
              <a:spcAft>
                <a:spcPts val="0"/>
              </a:spcAft>
              <a:buClr>
                <a:srgbClr val="00B0F0"/>
              </a:buClr>
              <a:buSzPct val="100000"/>
              <a:buChar char="•"/>
            </a:pPr>
            <a:r>
              <a:rPr lang="en-US">
                <a:solidFill>
                  <a:srgbClr val="00B0F0"/>
                </a:solidFill>
              </a:rPr>
              <a:t>Structure of ecosystem:</a:t>
            </a:r>
            <a:endParaRPr/>
          </a:p>
          <a:p>
            <a:pPr indent="-514350" lvl="0" marL="514350" rtl="0" algn="l">
              <a:spcBef>
                <a:spcPts val="592"/>
              </a:spcBef>
              <a:spcAft>
                <a:spcPts val="0"/>
              </a:spcAft>
              <a:buClr>
                <a:schemeClr val="dk1"/>
              </a:buClr>
              <a:buSzPct val="100000"/>
              <a:buFont typeface="Calibri"/>
              <a:buAutoNum type="arabicPeriod"/>
            </a:pPr>
            <a:r>
              <a:rPr lang="en-US"/>
              <a:t>Abiotic components:</a:t>
            </a:r>
            <a:endParaRPr/>
          </a:p>
          <a:p>
            <a:pPr indent="-514350" lvl="0" marL="514350" rtl="0" algn="l">
              <a:spcBef>
                <a:spcPts val="592"/>
              </a:spcBef>
              <a:spcAft>
                <a:spcPts val="0"/>
              </a:spcAft>
              <a:buClr>
                <a:srgbClr val="FF0000"/>
              </a:buClr>
              <a:buSzPct val="100000"/>
              <a:buFont typeface="Calibri"/>
              <a:buAutoNum type="alphaLcPeriod"/>
            </a:pPr>
            <a:r>
              <a:rPr lang="en-US">
                <a:solidFill>
                  <a:srgbClr val="FF0000"/>
                </a:solidFill>
              </a:rPr>
              <a:t>Inorganic components: </a:t>
            </a:r>
            <a:endParaRPr/>
          </a:p>
          <a:p>
            <a:pPr indent="-514350" lvl="0" marL="514350" rtl="0" algn="l">
              <a:spcBef>
                <a:spcPts val="592"/>
              </a:spcBef>
              <a:spcAft>
                <a:spcPts val="0"/>
              </a:spcAft>
              <a:buClr>
                <a:srgbClr val="FF0000"/>
              </a:buClr>
              <a:buSzPct val="100000"/>
              <a:buNone/>
            </a:pPr>
            <a:r>
              <a:rPr lang="en-US">
                <a:solidFill>
                  <a:srgbClr val="FF0000"/>
                </a:solidFill>
              </a:rPr>
              <a:t>eg. Carbon dioxide, water, calcium, phosphate, etc.</a:t>
            </a:r>
            <a:endParaRPr/>
          </a:p>
          <a:p>
            <a:pPr indent="-514350" lvl="0" marL="514350" rtl="0" algn="l">
              <a:spcBef>
                <a:spcPts val="592"/>
              </a:spcBef>
              <a:spcAft>
                <a:spcPts val="0"/>
              </a:spcAft>
              <a:buClr>
                <a:srgbClr val="FF0000"/>
              </a:buClr>
              <a:buSzPct val="100000"/>
              <a:buAutoNum type="alphaLcPeriod" startAt="2"/>
            </a:pPr>
            <a:r>
              <a:rPr lang="en-US">
                <a:solidFill>
                  <a:srgbClr val="FF0000"/>
                </a:solidFill>
              </a:rPr>
              <a:t>Organic components: </a:t>
            </a:r>
            <a:endParaRPr/>
          </a:p>
          <a:p>
            <a:pPr indent="-514350" lvl="0" marL="514350" rtl="0" algn="l">
              <a:spcBef>
                <a:spcPts val="592"/>
              </a:spcBef>
              <a:spcAft>
                <a:spcPts val="0"/>
              </a:spcAft>
              <a:buClr>
                <a:srgbClr val="FF0000"/>
              </a:buClr>
              <a:buSzPct val="100000"/>
              <a:buNone/>
            </a:pPr>
            <a:r>
              <a:rPr lang="en-US">
                <a:solidFill>
                  <a:srgbClr val="FF0000"/>
                </a:solidFill>
              </a:rPr>
              <a:t>eg. Protein, fats lipids, amino acids, carbohydrates, etc.</a:t>
            </a:r>
            <a:endParaRPr>
              <a:solidFill>
                <a:srgbClr val="FF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lenovo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0x0101009DB31EA12B4C044BB962B6F9B1433CC0</vt:lpwstr>
  </property>
</Properties>
</file>